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F4583FA-FFF0-40C3-9D18-432DC0EDB3E7}"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ABB8C9B-00DC-42EA-BF4C-429CEDFA0A10}" type="datetimeFigureOut">
              <a:rPr lang="ru-RU" smtClean="0"/>
              <a:pPr/>
              <a:t>13.01.2021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BF4583FA-FFF0-40C3-9D18-432DC0EDB3E7}"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BB8C9B-00DC-42EA-BF4C-429CEDFA0A10}" type="datetimeFigureOut">
              <a:rPr lang="ru-RU" smtClean="0"/>
              <a:pPr/>
              <a:t>13.01.2021</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F4583FA-FFF0-40C3-9D18-432DC0EDB3E7}"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000108"/>
            <a:ext cx="7851648" cy="1357322"/>
          </a:xfrm>
        </p:spPr>
        <p:txBody>
          <a:bodyPr>
            <a:normAutofit/>
          </a:bodyPr>
          <a:lstStyle/>
          <a:p>
            <a:pPr algn="ctr"/>
            <a:r>
              <a:rPr lang="ru-RU" sz="2800" dirty="0" smtClean="0"/>
              <a:t>Геронтология-наука о старости </a:t>
            </a:r>
            <a:r>
              <a:rPr lang="ru-RU" dirty="0" smtClean="0"/>
              <a:t/>
            </a:r>
            <a:br>
              <a:rPr lang="ru-RU" dirty="0" smtClean="0"/>
            </a:br>
            <a:endParaRPr lang="ru-RU" dirty="0"/>
          </a:p>
        </p:txBody>
      </p:sp>
      <p:pic>
        <p:nvPicPr>
          <p:cNvPr id="4" name="Рисунок 3" descr="a76a2c532f2923e17468f07a84864310.jpg"/>
          <p:cNvPicPr>
            <a:picLocks noChangeAspect="1"/>
          </p:cNvPicPr>
          <p:nvPr/>
        </p:nvPicPr>
        <p:blipFill>
          <a:blip r:embed="rId2" cstate="print"/>
          <a:stretch>
            <a:fillRect/>
          </a:stretch>
        </p:blipFill>
        <p:spPr>
          <a:xfrm>
            <a:off x="428596" y="2000240"/>
            <a:ext cx="4000528" cy="2643205"/>
          </a:xfrm>
          <a:prstGeom prst="rect">
            <a:avLst/>
          </a:prstGeom>
        </p:spPr>
      </p:pic>
      <p:graphicFrame>
        <p:nvGraphicFramePr>
          <p:cNvPr id="5" name="Таблица 4"/>
          <p:cNvGraphicFramePr>
            <a:graphicFrameLocks noGrp="1"/>
          </p:cNvGraphicFramePr>
          <p:nvPr/>
        </p:nvGraphicFramePr>
        <p:xfrm>
          <a:off x="4643438" y="2000240"/>
          <a:ext cx="4143404" cy="2903701"/>
        </p:xfrm>
        <a:graphic>
          <a:graphicData uri="http://schemas.openxmlformats.org/drawingml/2006/table">
            <a:tbl>
              <a:tblPr firstRow="1" bandRow="1">
                <a:tableStyleId>{F5AB1C69-6EDB-4FF4-983F-18BD219EF322}</a:tableStyleId>
              </a:tblPr>
              <a:tblGrid>
                <a:gridCol w="4143404"/>
              </a:tblGrid>
              <a:tr h="678661">
                <a:tc>
                  <a:txBody>
                    <a:bodyPr/>
                    <a:lstStyle/>
                    <a:p>
                      <a:pPr algn="just"/>
                      <a:r>
                        <a:rPr kumimoji="0" lang="ru-RU" sz="1600" b="1" i="1" kern="1200" dirty="0" smtClean="0">
                          <a:solidFill>
                            <a:schemeClr val="tx1"/>
                          </a:solidFill>
                          <a:latin typeface="Times New Roman" pitchFamily="18" charset="0"/>
                          <a:ea typeface="+mn-ea"/>
                          <a:cs typeface="Times New Roman" pitchFamily="18" charset="0"/>
                        </a:rPr>
                        <a:t>Геронтология</a:t>
                      </a:r>
                      <a:r>
                        <a:rPr kumimoji="0" lang="ru-RU" sz="1400" b="0" i="0" kern="1200" dirty="0" smtClean="0">
                          <a:solidFill>
                            <a:schemeClr val="tx1"/>
                          </a:solidFill>
                          <a:latin typeface="Times New Roman" pitchFamily="18" charset="0"/>
                          <a:ea typeface="+mn-ea"/>
                          <a:cs typeface="Times New Roman" pitchFamily="18" charset="0"/>
                        </a:rPr>
                        <a:t> -это наука о старости и старении.            Она изучает процессы старения с общебиологических позиций, а также исследует суть старости и влияние её наступления на человека и общество.</a:t>
                      </a:r>
                    </a:p>
                  </a:txBody>
                  <a:tcPr>
                    <a:solidFill>
                      <a:schemeClr val="bg2"/>
                    </a:solidFill>
                  </a:tcPr>
                </a:tc>
              </a:tr>
              <a:tr h="678661">
                <a:tc>
                  <a:txBody>
                    <a:bodyPr/>
                    <a:lstStyle/>
                    <a:p>
                      <a:pPr algn="just"/>
                      <a:r>
                        <a:rPr kumimoji="0" lang="ru-RU" sz="1600" b="1" i="1" kern="1200" dirty="0" smtClean="0">
                          <a:solidFill>
                            <a:schemeClr val="tx1"/>
                          </a:solidFill>
                          <a:latin typeface="Times New Roman" pitchFamily="18" charset="0"/>
                          <a:ea typeface="+mn-ea"/>
                          <a:cs typeface="Times New Roman" pitchFamily="18" charset="0"/>
                        </a:rPr>
                        <a:t>Старение </a:t>
                      </a:r>
                      <a:r>
                        <a:rPr lang="ru-RU" sz="2000" dirty="0" smtClean="0"/>
                        <a:t>-</a:t>
                      </a:r>
                      <a:r>
                        <a:rPr kumimoji="0" lang="ru-RU" sz="1400" b="0" i="0" kern="1200" dirty="0" smtClean="0">
                          <a:solidFill>
                            <a:schemeClr val="tx1"/>
                          </a:solidFill>
                          <a:latin typeface="Times New Roman" pitchFamily="18" charset="0"/>
                          <a:ea typeface="+mn-ea"/>
                          <a:cs typeface="Times New Roman" pitchFamily="18" charset="0"/>
                        </a:rPr>
                        <a:t>это не болезнь, а закономерный физиологический процесс являющийся следствием накопления невосстанавливаемых повреждений клеток, тканей и организма в течение всей жизни.</a:t>
                      </a:r>
                    </a:p>
                  </a:txBody>
                  <a:tcPr/>
                </a:tc>
              </a:tr>
              <a:tr h="678661">
                <a:tc>
                  <a:txBody>
                    <a:bodyPr/>
                    <a:lstStyle/>
                    <a:p>
                      <a:r>
                        <a:rPr kumimoji="0" lang="ru-RU" sz="1600" b="1" i="1" kern="1200" dirty="0" smtClean="0">
                          <a:solidFill>
                            <a:schemeClr val="tx1"/>
                          </a:solidFill>
                          <a:latin typeface="Times New Roman" pitchFamily="18" charset="0"/>
                          <a:ea typeface="+mn-ea"/>
                          <a:cs typeface="Times New Roman" pitchFamily="18" charset="0"/>
                        </a:rPr>
                        <a:t>Старость </a:t>
                      </a:r>
                      <a:r>
                        <a:rPr kumimoji="0" lang="ru-RU" sz="1600" b="1" i="0" kern="1200" dirty="0" smtClean="0">
                          <a:solidFill>
                            <a:schemeClr val="tx1"/>
                          </a:solidFill>
                          <a:latin typeface="Times New Roman" pitchFamily="18" charset="0"/>
                          <a:ea typeface="+mn-ea"/>
                          <a:cs typeface="Times New Roman" pitchFamily="18" charset="0"/>
                        </a:rPr>
                        <a:t>- </a:t>
                      </a:r>
                      <a:r>
                        <a:rPr kumimoji="0" lang="ru-RU" sz="1400" b="0" i="0" kern="1200" dirty="0" smtClean="0">
                          <a:solidFill>
                            <a:schemeClr val="tx1"/>
                          </a:solidFill>
                          <a:latin typeface="Times New Roman" pitchFamily="18" charset="0"/>
                          <a:ea typeface="+mn-ea"/>
                          <a:cs typeface="Times New Roman" pitchFamily="18" charset="0"/>
                        </a:rPr>
                        <a:t>это возрастной период, являющийся конечным этапом старения.</a:t>
                      </a:r>
                    </a:p>
                  </a:txBody>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b="1" dirty="0" smtClean="0"/>
              <a:t>Контроль за приемом лекарственных средств.</a:t>
            </a:r>
            <a:endParaRPr lang="ru-RU" sz="4400" dirty="0"/>
          </a:p>
        </p:txBody>
      </p:sp>
      <p:pic>
        <p:nvPicPr>
          <p:cNvPr id="4" name="Содержимое 3" descr="lhgafdw1.jpg"/>
          <p:cNvPicPr>
            <a:picLocks noGrp="1" noChangeAspect="1"/>
          </p:cNvPicPr>
          <p:nvPr>
            <p:ph idx="1"/>
          </p:nvPr>
        </p:nvPicPr>
        <p:blipFill>
          <a:blip r:embed="rId2" cstate="print"/>
          <a:stretch>
            <a:fillRect/>
          </a:stretch>
        </p:blipFill>
        <p:spPr>
          <a:xfrm>
            <a:off x="357158" y="2000240"/>
            <a:ext cx="4071966" cy="3000396"/>
          </a:xfrm>
          <a:ln>
            <a:solidFill>
              <a:schemeClr val="accent4">
                <a:lumMod val="75000"/>
              </a:schemeClr>
            </a:solidFill>
          </a:ln>
        </p:spPr>
      </p:pic>
      <p:sp>
        <p:nvSpPr>
          <p:cNvPr id="5" name="TextBox 4"/>
          <p:cNvSpPr txBox="1"/>
          <p:nvPr/>
        </p:nvSpPr>
        <p:spPr>
          <a:xfrm>
            <a:off x="4572000" y="2000240"/>
            <a:ext cx="4429156" cy="646331"/>
          </a:xfrm>
          <a:prstGeom prst="rect">
            <a:avLst/>
          </a:prstGeom>
          <a:solidFill>
            <a:schemeClr val="accent5">
              <a:lumMod val="40000"/>
              <a:lumOff val="60000"/>
            </a:schemeClr>
          </a:solidFill>
        </p:spPr>
        <p:txBody>
          <a:bodyPr wrap="square" rtlCol="0">
            <a:spAutoFit/>
          </a:bodyPr>
          <a:lstStyle/>
          <a:p>
            <a:pPr algn="ctr"/>
            <a:r>
              <a:rPr lang="ru-RU" b="1" dirty="0" smtClean="0"/>
              <a:t>Четкое соблюдение предписаний врача при приеме лекарств.</a:t>
            </a:r>
            <a:endParaRPr lang="ru-RU" dirty="0"/>
          </a:p>
        </p:txBody>
      </p:sp>
      <p:sp>
        <p:nvSpPr>
          <p:cNvPr id="6" name="TextBox 5"/>
          <p:cNvSpPr txBox="1"/>
          <p:nvPr/>
        </p:nvSpPr>
        <p:spPr>
          <a:xfrm>
            <a:off x="4572000" y="2714620"/>
            <a:ext cx="4429156" cy="646331"/>
          </a:xfrm>
          <a:prstGeom prst="rect">
            <a:avLst/>
          </a:prstGeom>
          <a:solidFill>
            <a:schemeClr val="accent5">
              <a:lumMod val="40000"/>
              <a:lumOff val="60000"/>
            </a:schemeClr>
          </a:solidFill>
        </p:spPr>
        <p:txBody>
          <a:bodyPr wrap="square" rtlCol="0">
            <a:spAutoFit/>
          </a:bodyPr>
          <a:lstStyle/>
          <a:p>
            <a:pPr algn="ctr"/>
            <a:r>
              <a:rPr lang="ru-RU" b="1" dirty="0" smtClean="0"/>
              <a:t>Составление списка принимаемых препаратов .</a:t>
            </a:r>
            <a:endParaRPr lang="ru-RU" dirty="0"/>
          </a:p>
        </p:txBody>
      </p:sp>
      <p:sp>
        <p:nvSpPr>
          <p:cNvPr id="7" name="TextBox 6"/>
          <p:cNvSpPr txBox="1"/>
          <p:nvPr/>
        </p:nvSpPr>
        <p:spPr>
          <a:xfrm>
            <a:off x="4572000" y="3429000"/>
            <a:ext cx="4357718" cy="923330"/>
          </a:xfrm>
          <a:prstGeom prst="rect">
            <a:avLst/>
          </a:prstGeom>
          <a:solidFill>
            <a:schemeClr val="accent5">
              <a:lumMod val="40000"/>
              <a:lumOff val="60000"/>
            </a:schemeClr>
          </a:solidFill>
        </p:spPr>
        <p:txBody>
          <a:bodyPr wrap="square" rtlCol="0">
            <a:spAutoFit/>
          </a:bodyPr>
          <a:lstStyle/>
          <a:p>
            <a:pPr algn="ctr"/>
            <a:r>
              <a:rPr lang="ru-RU" b="1" dirty="0" smtClean="0"/>
              <a:t>Осознание и учет потенциальных взаимодействий между лекарственными средствами</a:t>
            </a:r>
            <a:r>
              <a:rPr lang="ru-RU" dirty="0" smtClean="0"/>
              <a:t> .</a:t>
            </a:r>
            <a:endParaRPr lang="ru-RU" dirty="0"/>
          </a:p>
        </p:txBody>
      </p:sp>
      <p:sp>
        <p:nvSpPr>
          <p:cNvPr id="8" name="TextBox 7"/>
          <p:cNvSpPr txBox="1"/>
          <p:nvPr/>
        </p:nvSpPr>
        <p:spPr>
          <a:xfrm>
            <a:off x="4572000" y="4429132"/>
            <a:ext cx="4357718" cy="646331"/>
          </a:xfrm>
          <a:prstGeom prst="rect">
            <a:avLst/>
          </a:prstGeom>
          <a:solidFill>
            <a:schemeClr val="accent5">
              <a:lumMod val="40000"/>
              <a:lumOff val="60000"/>
            </a:schemeClr>
          </a:solidFill>
        </p:spPr>
        <p:txBody>
          <a:bodyPr wrap="square" rtlCol="0">
            <a:spAutoFit/>
          </a:bodyPr>
          <a:lstStyle/>
          <a:p>
            <a:pPr algn="ctr"/>
            <a:r>
              <a:rPr lang="ru-RU" b="1" dirty="0" smtClean="0"/>
              <a:t>Обсуждение длительности приема лекарств с врачом.</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10466"/>
          </a:xfrm>
        </p:spPr>
        <p:txBody>
          <a:bodyPr>
            <a:normAutofit fontScale="90000"/>
          </a:bodyPr>
          <a:lstStyle/>
          <a:p>
            <a:pPr algn="ctr"/>
            <a:r>
              <a:rPr lang="ru-RU" sz="4400" b="1" dirty="0" smtClean="0"/>
              <a:t>Гигиена и средства малой реабилитации содействия гигиене.</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357158" y="1571613"/>
          <a:ext cx="8429684" cy="1946254"/>
        </p:xfrm>
        <a:graphic>
          <a:graphicData uri="http://schemas.openxmlformats.org/drawingml/2006/table">
            <a:tbl>
              <a:tblPr/>
              <a:tblGrid>
                <a:gridCol w="2786082"/>
                <a:gridCol w="2428892"/>
                <a:gridCol w="3214710"/>
              </a:tblGrid>
              <a:tr h="192883">
                <a:tc>
                  <a:txBody>
                    <a:bodyPr/>
                    <a:lstStyle/>
                    <a:p>
                      <a:pPr algn="ctr">
                        <a:lnSpc>
                          <a:spcPct val="115000"/>
                        </a:lnSpc>
                        <a:spcAft>
                          <a:spcPts val="0"/>
                        </a:spcAft>
                      </a:pPr>
                      <a:r>
                        <a:rPr lang="ru-RU" sz="1200" b="1">
                          <a:latin typeface="Times New Roman"/>
                          <a:ea typeface="Calibri"/>
                          <a:cs typeface="Times New Roman"/>
                        </a:rPr>
                        <a:t>ПОДОПЕЧНЫЙ</a:t>
                      </a:r>
                      <a:endParaRPr lang="ru-RU" sz="1000">
                        <a:latin typeface="Calibri"/>
                        <a:ea typeface="Calibri"/>
                        <a:cs typeface="Times New Roman"/>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ПОМЕЩЕНИЕ</a:t>
                      </a:r>
                      <a:endParaRPr lang="ru-RU" sz="1000">
                        <a:latin typeface="Calibri"/>
                        <a:ea typeface="Calibri"/>
                        <a:cs typeface="Times New Roman"/>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a:latin typeface="Times New Roman"/>
                          <a:ea typeface="Calibri"/>
                          <a:cs typeface="Times New Roman"/>
                        </a:rPr>
                        <a:t>ПОМОЩНИК</a:t>
                      </a:r>
                      <a:endParaRPr lang="ru-RU" sz="1000">
                        <a:latin typeface="Calibri"/>
                        <a:ea typeface="Calibri"/>
                        <a:cs typeface="Times New Roman"/>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942">
                <a:tc>
                  <a:txBody>
                    <a:bodyPr/>
                    <a:lstStyle/>
                    <a:p>
                      <a:pPr algn="ctr">
                        <a:lnSpc>
                          <a:spcPct val="115000"/>
                        </a:lnSpc>
                        <a:spcAft>
                          <a:spcPts val="0"/>
                        </a:spcAft>
                      </a:pPr>
                      <a:r>
                        <a:rPr lang="ru-RU" sz="1200" dirty="0">
                          <a:latin typeface="Times New Roman"/>
                          <a:ea typeface="Calibri"/>
                          <a:cs typeface="Times New Roman"/>
                        </a:rPr>
                        <a:t>Утренний и вечерний туалет</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Смена постельного белья</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Смена нательного белья</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Уход за руками и ногами</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Уход за кожей, профилактика пролежней</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Уход за волосами</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Профилактика потницы</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Уход за полостью рта</a:t>
                      </a:r>
                      <a:endParaRPr lang="ru-RU" sz="1000" dirty="0">
                        <a:latin typeface="Calibri"/>
                        <a:ea typeface="Calibri"/>
                        <a:cs typeface="Times New Roman"/>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 Проветривание помещения </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Мытье полов </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Поддержание температурного режима </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Протирка </a:t>
                      </a:r>
                      <a:r>
                        <a:rPr lang="ru-RU" sz="1200" dirty="0" smtClean="0">
                          <a:latin typeface="Times New Roman"/>
                          <a:ea typeface="Calibri"/>
                          <a:cs typeface="Times New Roman"/>
                        </a:rPr>
                        <a:t>мебели</a:t>
                      </a:r>
                    </a:p>
                    <a:p>
                      <a:pPr algn="ctr">
                        <a:lnSpc>
                          <a:spcPct val="115000"/>
                        </a:lnSpc>
                        <a:spcAft>
                          <a:spcPts val="0"/>
                        </a:spcAft>
                      </a:pPr>
                      <a:r>
                        <a:rPr lang="ru-RU" sz="1200" dirty="0" smtClean="0">
                          <a:latin typeface="Times New Roman"/>
                          <a:ea typeface="Calibri"/>
                          <a:cs typeface="Times New Roman"/>
                        </a:rPr>
                        <a:t> </a:t>
                      </a:r>
                      <a:r>
                        <a:rPr lang="ru-RU" sz="1200" dirty="0">
                          <a:latin typeface="Times New Roman"/>
                          <a:ea typeface="Calibri"/>
                          <a:cs typeface="Times New Roman"/>
                        </a:rPr>
                        <a:t>Дезинфекция</a:t>
                      </a:r>
                      <a:endParaRPr lang="ru-RU" sz="1000" dirty="0">
                        <a:latin typeface="Calibri"/>
                        <a:ea typeface="Calibri"/>
                        <a:cs typeface="Times New Roman"/>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Гигиена рук </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Внешний вид, собранные волосы </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 Дезинфекция рук </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Надлежащая обувь </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 Отсутствие украшений </a:t>
                      </a:r>
                      <a:endParaRPr lang="ru-RU" sz="1000" dirty="0">
                        <a:latin typeface="Calibri"/>
                        <a:ea typeface="Calibri"/>
                        <a:cs typeface="Times New Roman"/>
                      </a:endParaRPr>
                    </a:p>
                    <a:p>
                      <a:pPr algn="ctr">
                        <a:lnSpc>
                          <a:spcPct val="115000"/>
                        </a:lnSpc>
                        <a:spcAft>
                          <a:spcPts val="0"/>
                        </a:spcAft>
                      </a:pPr>
                      <a:r>
                        <a:rPr lang="ru-RU" sz="1200" dirty="0">
                          <a:latin typeface="Times New Roman"/>
                          <a:ea typeface="Calibri"/>
                          <a:cs typeface="Times New Roman"/>
                        </a:rPr>
                        <a:t>Смена одежды</a:t>
                      </a:r>
                      <a:endParaRPr lang="ru-RU" sz="1000" dirty="0">
                        <a:latin typeface="Calibri"/>
                        <a:ea typeface="Calibri"/>
                        <a:cs typeface="Times New Roman"/>
                      </a:endParaRPr>
                    </a:p>
                  </a:txBody>
                  <a:tcPr marL="63832" marR="638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Рисунок 4"/>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57158" y="3643314"/>
            <a:ext cx="8429684" cy="250033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normAutofit fontScale="90000"/>
          </a:bodyPr>
          <a:lstStyle/>
          <a:p>
            <a:pPr algn="ct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Уход за полостью рта.</a:t>
            </a:r>
            <a:r>
              <a:rPr lang="ru-RU" dirty="0" smtClean="0"/>
              <a:t/>
            </a:r>
            <a:br>
              <a:rPr lang="ru-RU" dirty="0" smtClean="0"/>
            </a:br>
            <a:endParaRPr lang="ru-RU" dirty="0"/>
          </a:p>
        </p:txBody>
      </p:sp>
      <p:pic>
        <p:nvPicPr>
          <p:cNvPr id="5" name="Рисунок 4"/>
          <p:cNvPicPr/>
          <p:nvPr/>
        </p:nvPicPr>
        <p:blipFill>
          <a:blip r:embed="rId2"/>
          <a:srcRect l="37344" t="34946" r="51096" b="49731"/>
          <a:stretch>
            <a:fillRect/>
          </a:stretch>
        </p:blipFill>
        <p:spPr bwMode="auto">
          <a:xfrm>
            <a:off x="500034" y="928670"/>
            <a:ext cx="2428892" cy="1785950"/>
          </a:xfrm>
          <a:prstGeom prst="rect">
            <a:avLst/>
          </a:prstGeom>
          <a:noFill/>
          <a:ln w="9525">
            <a:solidFill>
              <a:srgbClr val="7030A0"/>
            </a:solidFill>
            <a:miter lim="800000"/>
            <a:headEnd/>
            <a:tailEnd/>
          </a:ln>
        </p:spPr>
      </p:pic>
      <p:sp>
        <p:nvSpPr>
          <p:cNvPr id="6" name="TextBox 5"/>
          <p:cNvSpPr txBox="1"/>
          <p:nvPr/>
        </p:nvSpPr>
        <p:spPr>
          <a:xfrm>
            <a:off x="3000364" y="928670"/>
            <a:ext cx="5715040" cy="1600438"/>
          </a:xfrm>
          <a:prstGeom prst="rect">
            <a:avLst/>
          </a:prstGeom>
          <a:noFill/>
          <a:ln w="19050">
            <a:solidFill>
              <a:schemeClr val="accent5">
                <a:lumMod val="75000"/>
              </a:schemeClr>
            </a:solidFill>
          </a:ln>
        </p:spPr>
        <p:txBody>
          <a:bodyPr wrap="square" rtlCol="0">
            <a:spAutoFit/>
          </a:bodyPr>
          <a:lstStyle/>
          <a:p>
            <a:pPr algn="just"/>
            <a:r>
              <a:rPr lang="ru-RU" sz="1400" i="1" dirty="0" smtClean="0"/>
              <a:t>Необходимо встать за Подопечным, взять его руку с зажатой зубной щеткой и провести эту процедуру. Подопечный должен видеть себя в зеркало, сидя перед раковиной. После «совместной» чистки зубов подкорректируйте процедуру – почистите задние зубы Подопечного и участки, которые не удалось почистить, стоя за Подопечным. Для Подопечного очень важно не только иметь чистую полость рта, но и сохранять самостоятельность.</a:t>
            </a:r>
            <a:endParaRPr lang="ru-RU" sz="1400" i="1" dirty="0"/>
          </a:p>
        </p:txBody>
      </p:sp>
      <p:pic>
        <p:nvPicPr>
          <p:cNvPr id="7" name="Рисунок 6"/>
          <p:cNvPicPr/>
          <p:nvPr/>
        </p:nvPicPr>
        <p:blipFill>
          <a:blip r:embed="rId3"/>
          <a:srcRect l="51470" t="36559" r="31980" b="14516"/>
          <a:stretch>
            <a:fillRect/>
          </a:stretch>
        </p:blipFill>
        <p:spPr bwMode="auto">
          <a:xfrm>
            <a:off x="500034" y="2928934"/>
            <a:ext cx="2428892" cy="3000396"/>
          </a:xfrm>
          <a:prstGeom prst="rect">
            <a:avLst/>
          </a:prstGeom>
          <a:noFill/>
          <a:ln w="6350">
            <a:solidFill>
              <a:schemeClr val="accent5">
                <a:lumMod val="50000"/>
              </a:schemeClr>
            </a:solidFill>
            <a:miter lim="800000"/>
            <a:headEnd/>
            <a:tailEnd/>
          </a:ln>
        </p:spPr>
      </p:pic>
      <p:sp>
        <p:nvSpPr>
          <p:cNvPr id="8" name="TextBox 7"/>
          <p:cNvSpPr txBox="1"/>
          <p:nvPr/>
        </p:nvSpPr>
        <p:spPr>
          <a:xfrm>
            <a:off x="3000364" y="2928934"/>
            <a:ext cx="5857916" cy="2677656"/>
          </a:xfrm>
          <a:prstGeom prst="rect">
            <a:avLst/>
          </a:prstGeom>
          <a:noFill/>
          <a:ln>
            <a:solidFill>
              <a:schemeClr val="accent5">
                <a:lumMod val="75000"/>
              </a:schemeClr>
            </a:solidFill>
          </a:ln>
        </p:spPr>
        <p:txBody>
          <a:bodyPr wrap="square" rtlCol="0">
            <a:spAutoFit/>
          </a:bodyPr>
          <a:lstStyle/>
          <a:p>
            <a:pPr algn="just"/>
            <a:r>
              <a:rPr lang="ru-RU" sz="1400" i="1" dirty="0" smtClean="0"/>
              <a:t>Лежачие граждане пожилого возраста и инвалиды, которые полностью зависят от посторонней помощи, требуют особенно бережного ухода. Порядок действий при таком уходе следующий:     - вымыть руки, надеть перчатки; налить в стакан раствор ополаскивателя для обработки полости рта (как указано на упаковке); 					                      - разместить Подопечного на боку так, чтобы его лицо находилось на крае подушки; развернуть полотенце и расстелить под головой Подопечного, бережно подняв его голову; развернуть второе полотенце и покрыть им грудь Подопечного;	 поставить емкость для сбора промывных вод под подбородок Подопечного; почистить зубы мягкой зубной щеткой.</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928694"/>
          </a:xfrm>
        </p:spPr>
        <p:txBody>
          <a:bodyPr/>
          <a:lstStyle/>
          <a:p>
            <a:pPr algn="ctr"/>
            <a:r>
              <a:rPr lang="ru-RU" b="1" dirty="0" smtClean="0"/>
              <a:t>Уход за зубными протезами.</a:t>
            </a:r>
            <a:endParaRPr lang="ru-RU" dirty="0"/>
          </a:p>
        </p:txBody>
      </p:sp>
      <p:pic>
        <p:nvPicPr>
          <p:cNvPr id="4" name="Рисунок 3" descr="shutterstock_518703709.jpg"/>
          <p:cNvPicPr>
            <a:picLocks noChangeAspect="1"/>
          </p:cNvPicPr>
          <p:nvPr/>
        </p:nvPicPr>
        <p:blipFill>
          <a:blip r:embed="rId2"/>
          <a:stretch>
            <a:fillRect/>
          </a:stretch>
        </p:blipFill>
        <p:spPr>
          <a:xfrm>
            <a:off x="428596" y="1357298"/>
            <a:ext cx="4071966" cy="2857520"/>
          </a:xfrm>
          <a:prstGeom prst="rect">
            <a:avLst/>
          </a:prstGeom>
          <a:ln>
            <a:solidFill>
              <a:schemeClr val="tx2">
                <a:lumMod val="75000"/>
              </a:schemeClr>
            </a:solidFill>
          </a:ln>
        </p:spPr>
      </p:pic>
      <p:graphicFrame>
        <p:nvGraphicFramePr>
          <p:cNvPr id="5" name="Таблица 4"/>
          <p:cNvGraphicFramePr>
            <a:graphicFrameLocks noGrp="1"/>
          </p:cNvGraphicFramePr>
          <p:nvPr/>
        </p:nvGraphicFramePr>
        <p:xfrm>
          <a:off x="4714876" y="1214422"/>
          <a:ext cx="4214842" cy="2865120"/>
        </p:xfrm>
        <a:graphic>
          <a:graphicData uri="http://schemas.openxmlformats.org/drawingml/2006/table">
            <a:tbl>
              <a:tblPr firstRow="1" bandRow="1">
                <a:tableStyleId>{5C22544A-7EE6-4342-B048-85BDC9FD1C3A}</a:tableStyleId>
              </a:tblPr>
              <a:tblGrid>
                <a:gridCol w="4214842"/>
              </a:tblGrid>
              <a:tr h="698987">
                <a:tc>
                  <a:txBody>
                    <a:bodyPr/>
                    <a:lstStyle/>
                    <a:p>
                      <a:pPr algn="just"/>
                      <a:r>
                        <a:rPr kumimoji="0" lang="ru-RU" sz="1400" b="1" i="1" kern="1200" dirty="0" smtClean="0">
                          <a:solidFill>
                            <a:schemeClr val="tx1"/>
                          </a:solidFill>
                          <a:latin typeface="+mn-lt"/>
                          <a:ea typeface="+mn-ea"/>
                          <a:cs typeface="+mn-cs"/>
                        </a:rPr>
                        <a:t>захватить зубной протез большим и указательным пальцами правой руки с помощью салфетки;</a:t>
                      </a:r>
                      <a:endParaRPr lang="ru-RU" sz="1400" i="1" dirty="0">
                        <a:solidFill>
                          <a:schemeClr val="tx1"/>
                        </a:solidFill>
                      </a:endParaRPr>
                    </a:p>
                  </a:txBody>
                  <a:tcPr/>
                </a:tc>
              </a:tr>
              <a:tr h="371785">
                <a:tc>
                  <a:txBody>
                    <a:bodyPr/>
                    <a:lstStyle/>
                    <a:p>
                      <a:pPr marL="0" algn="just" rtl="0" eaLnBrk="1" latinLnBrk="0" hangingPunct="1"/>
                      <a:r>
                        <a:rPr kumimoji="0" lang="ru-RU" sz="1400" b="1" i="1" kern="1200" dirty="0" smtClean="0">
                          <a:solidFill>
                            <a:schemeClr val="tx1"/>
                          </a:solidFill>
                          <a:latin typeface="+mn-lt"/>
                          <a:ea typeface="+mn-ea"/>
                          <a:cs typeface="+mn-cs"/>
                        </a:rPr>
                        <a:t>снять протез колебательными движениями; </a:t>
                      </a:r>
                    </a:p>
                  </a:txBody>
                  <a:tcPr/>
                </a:tc>
              </a:tr>
              <a:tr h="353691">
                <a:tc>
                  <a:txBody>
                    <a:bodyPr/>
                    <a:lstStyle/>
                    <a:p>
                      <a:r>
                        <a:rPr kumimoji="0" lang="ru-RU" sz="1400" b="1" i="1" kern="1200" dirty="0" smtClean="0">
                          <a:solidFill>
                            <a:schemeClr val="tx1"/>
                          </a:solidFill>
                          <a:latin typeface="+mn-lt"/>
                          <a:ea typeface="+mn-ea"/>
                          <a:cs typeface="+mn-cs"/>
                        </a:rPr>
                        <a:t>положить протезы в чашку для зубных протезов;</a:t>
                      </a:r>
                      <a:r>
                        <a:rPr kumimoji="0" lang="ru-RU" sz="1800" kern="1200" dirty="0" smtClean="0">
                          <a:solidFill>
                            <a:schemeClr val="dk1"/>
                          </a:solidFill>
                          <a:latin typeface="+mn-lt"/>
                          <a:ea typeface="+mn-ea"/>
                          <a:cs typeface="+mn-cs"/>
                        </a:rPr>
                        <a:t>	</a:t>
                      </a:r>
                      <a:endParaRPr lang="ru-RU" dirty="0"/>
                    </a:p>
                  </a:txBody>
                  <a:tcPr/>
                </a:tc>
              </a:tr>
              <a:tr h="346075">
                <a:tc>
                  <a:txBody>
                    <a:bodyPr/>
                    <a:lstStyle/>
                    <a:p>
                      <a:pPr marL="0" algn="l" rtl="0" eaLnBrk="1" latinLnBrk="0" hangingPunct="1"/>
                      <a:r>
                        <a:rPr kumimoji="0" lang="ru-RU" sz="1400" b="1" i="1" kern="1200" dirty="0" smtClean="0">
                          <a:solidFill>
                            <a:schemeClr val="tx1"/>
                          </a:solidFill>
                          <a:latin typeface="+mn-lt"/>
                          <a:ea typeface="+mn-ea"/>
                          <a:cs typeface="+mn-cs"/>
                        </a:rPr>
                        <a:t>попросить пациента прополоскать рот водой; </a:t>
                      </a:r>
                    </a:p>
                  </a:txBody>
                  <a:tcPr/>
                </a:tc>
              </a:tr>
              <a:tr h="503795">
                <a:tc>
                  <a:txBody>
                    <a:bodyPr/>
                    <a:lstStyle/>
                    <a:p>
                      <a:pPr marL="0" algn="l" rtl="0" eaLnBrk="1" latinLnBrk="0" hangingPunct="1"/>
                      <a:r>
                        <a:rPr kumimoji="0" lang="ru-RU" sz="1400" b="1" i="1" kern="1200" dirty="0" smtClean="0">
                          <a:solidFill>
                            <a:schemeClr val="tx1"/>
                          </a:solidFill>
                          <a:latin typeface="+mn-lt"/>
                          <a:ea typeface="+mn-ea"/>
                          <a:cs typeface="+mn-cs"/>
                        </a:rPr>
                        <a:t>поместить чашку с зубными протезами в раковину; </a:t>
                      </a:r>
                    </a:p>
                  </a:txBody>
                  <a:tcPr/>
                </a:tc>
              </a:tr>
            </a:tbl>
          </a:graphicData>
        </a:graphic>
      </p:graphicFrame>
      <p:graphicFrame>
        <p:nvGraphicFramePr>
          <p:cNvPr id="6" name="Таблица 5"/>
          <p:cNvGraphicFramePr>
            <a:graphicFrameLocks noGrp="1"/>
          </p:cNvGraphicFramePr>
          <p:nvPr/>
        </p:nvGraphicFramePr>
        <p:xfrm>
          <a:off x="357158" y="4263943"/>
          <a:ext cx="8572560" cy="2405776"/>
        </p:xfrm>
        <a:graphic>
          <a:graphicData uri="http://schemas.openxmlformats.org/drawingml/2006/table">
            <a:tbl>
              <a:tblPr firstRow="1" bandRow="1">
                <a:tableStyleId>{5C22544A-7EE6-4342-B048-85BDC9FD1C3A}</a:tableStyleId>
              </a:tblPr>
              <a:tblGrid>
                <a:gridCol w="8572560"/>
              </a:tblGrid>
              <a:tr h="290256">
                <a:tc>
                  <a:txBody>
                    <a:bodyPr/>
                    <a:lstStyle/>
                    <a:p>
                      <a:pPr marL="0" algn="l" rtl="0" eaLnBrk="1" latinLnBrk="0" hangingPunct="1"/>
                      <a:r>
                        <a:rPr kumimoji="0" lang="ru-RU" sz="1400" b="1" i="1" kern="1200" dirty="0" smtClean="0">
                          <a:solidFill>
                            <a:schemeClr val="tx1"/>
                          </a:solidFill>
                          <a:latin typeface="+mn-lt"/>
                          <a:ea typeface="+mn-ea"/>
                          <a:cs typeface="+mn-cs"/>
                        </a:rPr>
                        <a:t>открыть кран, отрегулировать температуру воды; </a:t>
                      </a:r>
                    </a:p>
                  </a:txBody>
                  <a:tcPr/>
                </a:tc>
              </a:tr>
              <a:tr h="290256">
                <a:tc>
                  <a:txBody>
                    <a:bodyPr/>
                    <a:lstStyle/>
                    <a:p>
                      <a:pPr marL="0" algn="l" rtl="0" eaLnBrk="1" latinLnBrk="0" hangingPunct="1"/>
                      <a:r>
                        <a:rPr kumimoji="0" lang="ru-RU" sz="1400" b="1" i="1" kern="1200" dirty="0" smtClean="0">
                          <a:solidFill>
                            <a:schemeClr val="tx1"/>
                          </a:solidFill>
                          <a:latin typeface="+mn-lt"/>
                          <a:ea typeface="+mn-ea"/>
                          <a:cs typeface="+mn-cs"/>
                        </a:rPr>
                        <a:t>почистить щеткой и зубной пастой все поверхности зубных протезов;</a:t>
                      </a:r>
                    </a:p>
                  </a:txBody>
                  <a:tcPr/>
                </a:tc>
              </a:tr>
              <a:tr h="290256">
                <a:tc>
                  <a:txBody>
                    <a:bodyPr/>
                    <a:lstStyle/>
                    <a:p>
                      <a:pPr marL="0" algn="l" rtl="0" eaLnBrk="1" latinLnBrk="0" hangingPunct="1"/>
                      <a:r>
                        <a:rPr kumimoji="0" lang="ru-RU" sz="1400" b="1" i="1" kern="1200" dirty="0" smtClean="0">
                          <a:solidFill>
                            <a:schemeClr val="tx1"/>
                          </a:solidFill>
                          <a:latin typeface="+mn-lt"/>
                          <a:ea typeface="+mn-ea"/>
                          <a:cs typeface="+mn-cs"/>
                        </a:rPr>
                        <a:t>прополоскать зубные протезы и чашку под холодной проточной водой;</a:t>
                      </a:r>
                    </a:p>
                  </a:txBody>
                  <a:tcPr/>
                </a:tc>
              </a:tr>
              <a:tr h="290256">
                <a:tc>
                  <a:txBody>
                    <a:bodyPr/>
                    <a:lstStyle/>
                    <a:p>
                      <a:pPr marL="0" algn="l" rtl="0" eaLnBrk="1" latinLnBrk="0" hangingPunct="1"/>
                      <a:r>
                        <a:rPr kumimoji="0" lang="ru-RU" sz="1400" b="1" i="1" kern="1200" dirty="0" smtClean="0">
                          <a:solidFill>
                            <a:schemeClr val="tx1"/>
                          </a:solidFill>
                          <a:latin typeface="+mn-lt"/>
                          <a:ea typeface="+mn-ea"/>
                          <a:cs typeface="+mn-cs"/>
                        </a:rPr>
                        <a:t>повторно почистить зубные протезы зубной щеткой с пастой; </a:t>
                      </a:r>
                    </a:p>
                  </a:txBody>
                  <a:tcPr/>
                </a:tc>
              </a:tr>
              <a:tr h="290256">
                <a:tc>
                  <a:txBody>
                    <a:bodyPr/>
                    <a:lstStyle/>
                    <a:p>
                      <a:pPr marL="0" algn="l" rtl="0" eaLnBrk="1" latinLnBrk="0" hangingPunct="1"/>
                      <a:r>
                        <a:rPr kumimoji="0" lang="ru-RU" sz="1400" b="1" i="1" kern="1200" dirty="0" smtClean="0">
                          <a:solidFill>
                            <a:schemeClr val="tx1"/>
                          </a:solidFill>
                          <a:latin typeface="+mn-lt"/>
                          <a:ea typeface="+mn-ea"/>
                          <a:cs typeface="+mn-cs"/>
                        </a:rPr>
                        <a:t>еще раз ополоснуть протезы проточной водой; 	</a:t>
                      </a:r>
                    </a:p>
                  </a:txBody>
                  <a:tcPr/>
                </a:tc>
              </a:tr>
              <a:tr h="493435">
                <a:tc>
                  <a:txBody>
                    <a:bodyPr/>
                    <a:lstStyle/>
                    <a:p>
                      <a:r>
                        <a:rPr kumimoji="0" lang="ru-RU" sz="1400" b="1" i="1" kern="1200" dirty="0" smtClean="0">
                          <a:solidFill>
                            <a:schemeClr val="tx1"/>
                          </a:solidFill>
                          <a:latin typeface="+mn-lt"/>
                          <a:ea typeface="+mn-ea"/>
                          <a:cs typeface="+mn-cs"/>
                        </a:rPr>
                        <a:t>положить зубные протезы в чашку для хранения (в ночное время) или помочь пациенту вновь надеть их; </a:t>
                      </a:r>
                    </a:p>
                  </a:txBody>
                  <a:tcPr/>
                </a:tc>
              </a:tr>
              <a:tr h="363616">
                <a:tc>
                  <a:txBody>
                    <a:bodyPr/>
                    <a:lstStyle/>
                    <a:p>
                      <a:pPr marL="0" algn="l" rtl="0" eaLnBrk="1" latinLnBrk="0" hangingPunct="1"/>
                      <a:r>
                        <a:rPr kumimoji="0" lang="ru-RU" sz="1400" b="1" i="1" kern="1200" dirty="0" smtClean="0">
                          <a:solidFill>
                            <a:schemeClr val="tx1"/>
                          </a:solidFill>
                          <a:latin typeface="+mn-lt"/>
                          <a:ea typeface="+mn-ea"/>
                          <a:cs typeface="+mn-cs"/>
                        </a:rPr>
                        <a:t>снять перчатки, сбросить их в полиэтиленовый пакет; вымыть руки.</a:t>
                      </a:r>
                      <a:endParaRPr kumimoji="0" lang="ru-RU" sz="1400" b="1" i="1" kern="1200" dirty="0">
                        <a:solidFill>
                          <a:schemeClr val="tx1"/>
                        </a:solidFill>
                        <a:latin typeface="+mn-lt"/>
                        <a:ea typeface="+mn-ea"/>
                        <a:cs typeface="+mn-cs"/>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642942"/>
          </a:xfrm>
        </p:spPr>
        <p:txBody>
          <a:bodyPr>
            <a:normAutofit fontScale="90000"/>
          </a:bodyPr>
          <a:lstStyle/>
          <a:p>
            <a:pPr algn="ctr"/>
            <a:r>
              <a:rPr lang="ru-RU" b="1" dirty="0" smtClean="0"/>
              <a:t>Уход за ушами.</a:t>
            </a:r>
            <a:endParaRPr lang="ru-RU" dirty="0"/>
          </a:p>
        </p:txBody>
      </p:sp>
      <p:pic>
        <p:nvPicPr>
          <p:cNvPr id="4" name="Содержимое 3" descr="0eb751c1ce9aef3776e20b0434ea70b4.jpg"/>
          <p:cNvPicPr>
            <a:picLocks noGrp="1" noChangeAspect="1"/>
          </p:cNvPicPr>
          <p:nvPr>
            <p:ph idx="1"/>
          </p:nvPr>
        </p:nvPicPr>
        <p:blipFill>
          <a:blip r:embed="rId2"/>
          <a:stretch>
            <a:fillRect/>
          </a:stretch>
        </p:blipFill>
        <p:spPr>
          <a:xfrm>
            <a:off x="428596" y="857232"/>
            <a:ext cx="8229600" cy="2871007"/>
          </a:xfrm>
        </p:spPr>
      </p:pic>
      <p:sp>
        <p:nvSpPr>
          <p:cNvPr id="5" name="TextBox 4"/>
          <p:cNvSpPr txBox="1"/>
          <p:nvPr/>
        </p:nvSpPr>
        <p:spPr>
          <a:xfrm>
            <a:off x="571472" y="3857628"/>
            <a:ext cx="8143932" cy="2893100"/>
          </a:xfrm>
          <a:prstGeom prst="rect">
            <a:avLst/>
          </a:prstGeom>
          <a:noFill/>
        </p:spPr>
        <p:txBody>
          <a:bodyPr wrap="square" rtlCol="0">
            <a:spAutoFit/>
          </a:bodyPr>
          <a:lstStyle/>
          <a:p>
            <a:pPr algn="just"/>
            <a:r>
              <a:rPr lang="ru-RU" sz="1400" i="1" dirty="0" smtClean="0"/>
              <a:t>	В первую очередь следует надеть перчатки. При обработке правого уха голова должна быть повернута влево, при обработке левого уха – вправо.	</a:t>
            </a:r>
          </a:p>
          <a:p>
            <a:pPr algn="just"/>
            <a:r>
              <a:rPr lang="ru-RU" sz="1400" i="1" dirty="0" smtClean="0"/>
              <a:t>	Следует помнить, что без назначения врача закапывать в уши нельзя ничего. Необходимо обработать только лишь ушные раковины и околоушную область, в слуховом проходе манипуляции не проводят. 						Сера, которая присутствует в наружном слуховом проходе, защищает его кожу от повреждений и воспаления. Сера – это не грязь, поэтому не следует ее старательно вычищать. Важно не забывать мыть кожу за ушами, вытирать кожу следует насухо, аккуратно промокнув сухой салфеткой. Место перехода хрящевого отдела наружного слухового прохода в костный – узкое (перешеек), поэтому при чистке уха происходит проталкивание серных масс за перешеек, к барабанной перепонке. В результате постоянного «очищения» ушей ватными палочками, спичками, шпильками происходит прессование серы, что приводит к серным пробкам. Уход за ушами заключается в их регулярном мытье теплой водой.</a:t>
            </a:r>
            <a:endParaRPr lang="ru-RU" sz="14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642942"/>
          </a:xfrm>
        </p:spPr>
        <p:txBody>
          <a:bodyPr>
            <a:normAutofit fontScale="90000"/>
          </a:bodyPr>
          <a:lstStyle/>
          <a:p>
            <a:pPr algn="ctr"/>
            <a:r>
              <a:rPr lang="ru-RU" b="1" dirty="0" smtClean="0"/>
              <a:t>Уход за глазами.</a:t>
            </a:r>
            <a:endParaRPr lang="ru-RU" dirty="0"/>
          </a:p>
        </p:txBody>
      </p:sp>
      <p:pic>
        <p:nvPicPr>
          <p:cNvPr id="4" name="Содержимое 3" descr="Why-getting-your-eyes-dilated-could-save-your-life.jpg"/>
          <p:cNvPicPr>
            <a:picLocks noGrp="1" noChangeAspect="1"/>
          </p:cNvPicPr>
          <p:nvPr>
            <p:ph idx="1"/>
          </p:nvPr>
        </p:nvPicPr>
        <p:blipFill>
          <a:blip r:embed="rId2"/>
          <a:stretch>
            <a:fillRect/>
          </a:stretch>
        </p:blipFill>
        <p:spPr>
          <a:xfrm>
            <a:off x="357158" y="857232"/>
            <a:ext cx="8286808" cy="2357454"/>
          </a:xfrm>
        </p:spPr>
      </p:pic>
      <p:sp>
        <p:nvSpPr>
          <p:cNvPr id="5" name="TextBox 4"/>
          <p:cNvSpPr txBox="1"/>
          <p:nvPr/>
        </p:nvSpPr>
        <p:spPr>
          <a:xfrm>
            <a:off x="428596" y="3286124"/>
            <a:ext cx="8501122" cy="3385542"/>
          </a:xfrm>
          <a:prstGeom prst="rect">
            <a:avLst/>
          </a:prstGeom>
          <a:noFill/>
        </p:spPr>
        <p:txBody>
          <a:bodyPr wrap="square" rtlCol="0">
            <a:spAutoFit/>
          </a:bodyPr>
          <a:lstStyle/>
          <a:p>
            <a:pPr algn="just"/>
            <a:r>
              <a:rPr lang="ru-RU" sz="1400" i="1" dirty="0" smtClean="0"/>
              <a:t>	Обычный гигиенический уход осуществляют 1–2 раза в сутки, а при необходимости – чаще. Отсутствие надлежащего ухода может привести к конъюнктивиту и воспалению кожи вокруг глаз. Для осуществления манипуляции ухода за глазами следует приготовить емкость с водой, ватные тампоны (4 штуки и более), мягкое полотенце или марлевые салфетки, емкость или полиэтиленовый пакет для грязных тампонов, пеленку или полотенце. 				Для обработки глаз необходимо вымыть руки, удобно уложить или усадить пациента, прикрыть подушку и грудь пациента пеленкой или полотенцем, сложить все ватные шарики, кроме двух, в емкость с водой. Если на ресницах имеются сухие корочки, на закрытые глаза кладут обильно смоченные ватные тампоны на несколько минут, чтобы корочки размокли, и их последующее удаление было безболезненным. Обработку начинают с более чистого глаза. Сухим тампоном следует слегка оттянуть нижнее веко, а тампонами, смоченными жидкостью, промыть глаз однократным движением от наружного края глаза к внутреннему. После этого осушают кожу вокруг глаза, промокнув марлевыми салфетками или полотенцем. Использованные ватные тампоны выбрасывают, моют руки.</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785818"/>
          </a:xfrm>
        </p:spPr>
        <p:txBody>
          <a:bodyPr>
            <a:normAutofit fontScale="90000"/>
          </a:bodyPr>
          <a:lstStyle/>
          <a:p>
            <a:pPr algn="ctr"/>
            <a:r>
              <a:rPr lang="ru-RU" b="1" dirty="0" smtClean="0"/>
              <a:t>Уход за полостью носа.</a:t>
            </a:r>
            <a:endParaRPr lang="ru-RU" dirty="0"/>
          </a:p>
        </p:txBody>
      </p:sp>
      <p:pic>
        <p:nvPicPr>
          <p:cNvPr id="4" name="Содержимое 3" descr="rinit1.jpg"/>
          <p:cNvPicPr>
            <a:picLocks noGrp="1" noChangeAspect="1"/>
          </p:cNvPicPr>
          <p:nvPr>
            <p:ph idx="1"/>
          </p:nvPr>
        </p:nvPicPr>
        <p:blipFill>
          <a:blip r:embed="rId2"/>
          <a:stretch>
            <a:fillRect/>
          </a:stretch>
        </p:blipFill>
        <p:spPr>
          <a:xfrm>
            <a:off x="428596" y="1000108"/>
            <a:ext cx="8358246" cy="2571768"/>
          </a:xfrm>
        </p:spPr>
      </p:pic>
      <p:sp>
        <p:nvSpPr>
          <p:cNvPr id="5" name="TextBox 4"/>
          <p:cNvSpPr txBox="1"/>
          <p:nvPr/>
        </p:nvSpPr>
        <p:spPr>
          <a:xfrm>
            <a:off x="500034" y="3500438"/>
            <a:ext cx="8286808" cy="3600986"/>
          </a:xfrm>
          <a:prstGeom prst="rect">
            <a:avLst/>
          </a:prstGeom>
          <a:noFill/>
        </p:spPr>
        <p:txBody>
          <a:bodyPr wrap="square" rtlCol="0">
            <a:spAutoFit/>
          </a:bodyPr>
          <a:lstStyle/>
          <a:p>
            <a:pPr algn="just"/>
            <a:r>
              <a:rPr lang="ru-RU" sz="1400" i="1" dirty="0" smtClean="0"/>
              <a:t>	Гигиенический уход за полостью носа включает очистку носовых ходов от выделений, его осуществляют 1–2 раза в сутки, при необходимости – чаще. 			Скопление выделений в виде слизи и корок может привести к затруднению дыхания через нос, воспалению слизистой оболочки носа и околоносовых пазух, образованию язвочек. Для гигиенического ухода за полостью носа следует надеть перчатки, запрокинуть подопечному голову, смочить водой ватную турунду и отжать ее. Далее необходимо приподнять и придержать кончик носа пациента левой рукой, а правой рукой аккуратными вращательными движениями ввести турунду в одну ноздрю. Такими же вращательными движениями турунду удаляют и аналогичную процедуру проводят относительно другой ноздри. При образовании корочек для их размягчения по назначению врача можно использовать мази для носа. Не следует использовать по своему усмотрению различные масла, так как у подопечного на них может развиться аллергическая реакция. Нельзя отсасывать спринцовкой жидкость из носа, так как при этом возникает опасность травм. Желательно придавать пациенту положение в постели, способствующее  свободному выходу жидкости; если это не помогает, следует сообщить о ситуации врачу.</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ru-RU" b="1" dirty="0" smtClean="0"/>
              <a:t>Уход за волосами.</a:t>
            </a:r>
            <a:r>
              <a:rPr lang="ru-RU" dirty="0" smtClean="0"/>
              <a:t/>
            </a:r>
            <a:br>
              <a:rPr lang="ru-RU" dirty="0" smtClean="0"/>
            </a:br>
            <a:endParaRPr lang="ru-RU" dirty="0"/>
          </a:p>
        </p:txBody>
      </p:sp>
      <p:pic>
        <p:nvPicPr>
          <p:cNvPr id="4" name="Содержимое 3" descr="sidelka2.jpg"/>
          <p:cNvPicPr>
            <a:picLocks noGrp="1" noChangeAspect="1"/>
          </p:cNvPicPr>
          <p:nvPr>
            <p:ph idx="1"/>
          </p:nvPr>
        </p:nvPicPr>
        <p:blipFill>
          <a:blip r:embed="rId2"/>
          <a:stretch>
            <a:fillRect/>
          </a:stretch>
        </p:blipFill>
        <p:spPr>
          <a:xfrm>
            <a:off x="285720" y="714356"/>
            <a:ext cx="5000660" cy="3357586"/>
          </a:xfrm>
        </p:spPr>
      </p:pic>
      <p:sp>
        <p:nvSpPr>
          <p:cNvPr id="5" name="TextBox 4"/>
          <p:cNvSpPr txBox="1"/>
          <p:nvPr/>
        </p:nvSpPr>
        <p:spPr>
          <a:xfrm>
            <a:off x="5357818" y="714357"/>
            <a:ext cx="3500462" cy="4247317"/>
          </a:xfrm>
          <a:prstGeom prst="rect">
            <a:avLst/>
          </a:prstGeom>
          <a:noFill/>
        </p:spPr>
        <p:txBody>
          <a:bodyPr wrap="square" rtlCol="0">
            <a:spAutoFit/>
          </a:bodyPr>
          <a:lstStyle/>
          <a:p>
            <a:pPr algn="just"/>
            <a:r>
              <a:rPr lang="ru-RU" sz="1400" i="1" dirty="0" smtClean="0"/>
              <a:t>Уход за волосами имеет особое значение для граждан пожилого возраста и инвалидов, находящихся длительное время в постели. Мужчин стригут коротко и 1 раз в неделю проводят гигиеническую ванну с мытьем головы. Женщинам, имеющим длинные волосы, ежедневно расчесывают. Короткие волосы расчесывают от корней к концам, а длинные разделяют на параллельные пряди и медленно расчесывают от концов, стараясь не выдергивать их. Причесывая волосы на затылке лежачему Подопечному, следует просто повернуть голову на бок. Если состояние Подопечного позволяет, ему моют голову во время гигиенической ванны. </a:t>
            </a:r>
          </a:p>
          <a:p>
            <a:endParaRPr lang="ru-RU" dirty="0"/>
          </a:p>
        </p:txBody>
      </p:sp>
      <p:sp>
        <p:nvSpPr>
          <p:cNvPr id="6" name="TextBox 5"/>
          <p:cNvSpPr txBox="1"/>
          <p:nvPr/>
        </p:nvSpPr>
        <p:spPr>
          <a:xfrm>
            <a:off x="285720" y="4572008"/>
            <a:ext cx="8572560" cy="1600438"/>
          </a:xfrm>
          <a:prstGeom prst="rect">
            <a:avLst/>
          </a:prstGeom>
          <a:noFill/>
        </p:spPr>
        <p:txBody>
          <a:bodyPr wrap="square" rtlCol="0">
            <a:spAutoFit/>
          </a:bodyPr>
          <a:lstStyle/>
          <a:p>
            <a:pPr algn="just"/>
            <a:r>
              <a:rPr lang="ru-RU" sz="1400" i="1" dirty="0" smtClean="0"/>
              <a:t>	Если Подопечный длительное время не встает, ему моют голову в постели. Во время процедуры следует хорошо протереть кожу под волосами. Затем волосы ополаскивают и насухо вытирают, после чего тщательно расчесывают. После мытья головы, особенно женщинам с длинными волосами, следует надеть на голову полотенце или косыночку (или использовать для сушки фен для волос), чтобы избежать переохлаждения. Следует ежедневно следить за состоянием волосистой части головы Подопечного и производить профилактику педикулеза. Психологически большинство людей чувствуют себя лучше, когда их волосы вымыты и приведены в порядок.</a:t>
            </a:r>
            <a:endParaRPr lang="ru-RU"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642942"/>
          </a:xfrm>
        </p:spPr>
        <p:txBody>
          <a:bodyPr>
            <a:normAutofit fontScale="90000"/>
          </a:bodyPr>
          <a:lstStyle/>
          <a:p>
            <a:pPr algn="ctr"/>
            <a:r>
              <a:rPr lang="ru-RU" b="1" dirty="0" smtClean="0"/>
              <a:t>Бритье Подопечного.</a:t>
            </a:r>
            <a:endParaRPr lang="ru-RU" dirty="0"/>
          </a:p>
        </p:txBody>
      </p:sp>
      <p:pic>
        <p:nvPicPr>
          <p:cNvPr id="4" name="Содержимое 3" descr="GettyImages-995306360-7bac213ce553452e8c10632e585b1c63.jpg"/>
          <p:cNvPicPr>
            <a:picLocks noGrp="1" noChangeAspect="1"/>
          </p:cNvPicPr>
          <p:nvPr>
            <p:ph idx="1"/>
          </p:nvPr>
        </p:nvPicPr>
        <p:blipFill>
          <a:blip r:embed="rId2"/>
          <a:stretch>
            <a:fillRect/>
          </a:stretch>
        </p:blipFill>
        <p:spPr>
          <a:xfrm>
            <a:off x="285720" y="928671"/>
            <a:ext cx="4429156" cy="3000396"/>
          </a:xfrm>
        </p:spPr>
      </p:pic>
      <p:sp>
        <p:nvSpPr>
          <p:cNvPr id="5" name="TextBox 4"/>
          <p:cNvSpPr txBox="1"/>
          <p:nvPr/>
        </p:nvSpPr>
        <p:spPr>
          <a:xfrm>
            <a:off x="4857752" y="928670"/>
            <a:ext cx="4071966" cy="3385542"/>
          </a:xfrm>
          <a:prstGeom prst="rect">
            <a:avLst/>
          </a:prstGeom>
          <a:noFill/>
        </p:spPr>
        <p:txBody>
          <a:bodyPr wrap="square" rtlCol="0">
            <a:spAutoFit/>
          </a:bodyPr>
          <a:lstStyle/>
          <a:p>
            <a:r>
              <a:rPr lang="ru-RU" sz="1400" i="1" dirty="0" smtClean="0"/>
              <a:t>Небритый Подопечный не только выглядит неопрятно, но и чувствует себя при этом некомфортно. Страдают не только мужчины, но и женщины, у которых в пожилом возрасте начинается активный рост волос в области верхней губы и подбородка. Эту проблему легко решить, имея электробритву или научившись технике бритья безопасной бритвой. Манипуляцию следует выполнять в перчатках. Перед ее началом Подопечного осматривают на предмет наличия родинок. Подопечному придают полусидящее положение и укрывают его грудь клеенкой и салфеткой. Вторую салфетку следует намочить в воде и отжать. </a:t>
            </a:r>
          </a:p>
          <a:p>
            <a:endParaRPr lang="ru-RU" dirty="0"/>
          </a:p>
        </p:txBody>
      </p:sp>
      <p:sp>
        <p:nvSpPr>
          <p:cNvPr id="6" name="TextBox 5"/>
          <p:cNvSpPr txBox="1"/>
          <p:nvPr/>
        </p:nvSpPr>
        <p:spPr>
          <a:xfrm>
            <a:off x="285720" y="4071943"/>
            <a:ext cx="8572560" cy="1815882"/>
          </a:xfrm>
          <a:prstGeom prst="rect">
            <a:avLst/>
          </a:prstGeom>
          <a:noFill/>
        </p:spPr>
        <p:txBody>
          <a:bodyPr wrap="square" rtlCol="0">
            <a:spAutoFit/>
          </a:bodyPr>
          <a:lstStyle/>
          <a:p>
            <a:pPr algn="just"/>
            <a:r>
              <a:rPr lang="ru-RU" sz="1400" i="1" dirty="0" smtClean="0"/>
              <a:t>Для смягчения кожи кладут горячую влажную салфетку на щеки и подбородок Подопечного на 5 мин (женщине этого делать не требуется). После снятия салфетки равномерно наносят крем для бритья (пенку) на кожу лица  по щекам и подбородку. Женщине, помимо этого, в местах роста волос смачивают лицо теплой водой. Подопечного следует брить, оттягивая кожу в направлении, противоположном движению бритвы, в следующей последовательности: над верхней губой, щеки, под нижней губой, область шеи, под подбородком. После этого влажной салфеткой протирают лицо и промокательными движениями просушивают лицо сухой салфеткой. По окончании на лицо наносят лосьон (мужчине) или питательный крем (женщине).</a:t>
            </a:r>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785818"/>
          </a:xfrm>
        </p:spPr>
        <p:txBody>
          <a:bodyPr>
            <a:normAutofit fontScale="90000"/>
          </a:bodyPr>
          <a:lstStyle/>
          <a:p>
            <a:pPr algn="ctr"/>
            <a:r>
              <a:rPr lang="ru-RU" b="1" dirty="0" smtClean="0"/>
              <a:t>Уход за кожей лица.</a:t>
            </a:r>
            <a:endParaRPr lang="ru-RU" dirty="0"/>
          </a:p>
        </p:txBody>
      </p:sp>
      <p:pic>
        <p:nvPicPr>
          <p:cNvPr id="28674" name="Picture 2"/>
          <p:cNvPicPr>
            <a:picLocks noGrp="1" noChangeAspect="1" noChangeArrowheads="1"/>
          </p:cNvPicPr>
          <p:nvPr>
            <p:ph idx="1"/>
          </p:nvPr>
        </p:nvPicPr>
        <p:blipFill>
          <a:blip r:embed="rId2"/>
          <a:srcRect l="6261" t="9620" r="28616" b="17143"/>
          <a:stretch>
            <a:fillRect/>
          </a:stretch>
        </p:blipFill>
        <p:spPr bwMode="auto">
          <a:xfrm>
            <a:off x="642910" y="1357298"/>
            <a:ext cx="4143404" cy="2643206"/>
          </a:xfrm>
          <a:prstGeom prst="rect">
            <a:avLst/>
          </a:prstGeom>
          <a:noFill/>
          <a:ln w="9525">
            <a:noFill/>
            <a:miter lim="800000"/>
            <a:headEnd/>
            <a:tailEnd/>
          </a:ln>
          <a:effectLst/>
        </p:spPr>
      </p:pic>
      <p:sp>
        <p:nvSpPr>
          <p:cNvPr id="5" name="TextBox 4"/>
          <p:cNvSpPr txBox="1"/>
          <p:nvPr/>
        </p:nvSpPr>
        <p:spPr>
          <a:xfrm>
            <a:off x="4857752" y="1428736"/>
            <a:ext cx="3929090" cy="2954655"/>
          </a:xfrm>
          <a:prstGeom prst="rect">
            <a:avLst/>
          </a:prstGeom>
          <a:noFill/>
        </p:spPr>
        <p:txBody>
          <a:bodyPr wrap="square" rtlCol="0">
            <a:spAutoFit/>
          </a:bodyPr>
          <a:lstStyle/>
          <a:p>
            <a:pPr algn="just"/>
            <a:r>
              <a:rPr lang="ru-RU" sz="1400" i="1" dirty="0" smtClean="0"/>
              <a:t>Если человек из-за тяжелой болезни не встает с постели, необходимо решить, как  его умывать. Для Подопечного выделяют индивидуальный тазик, полотенце, мыло и другие предметы туалета. Важно стараться направить усилия Подопечного на самостоятельное выполнение хотя бы малой части необходимых для умывания действий. Именно поэтому умывание лица проводят как в гигиенических целях, так и для повышения жизненного тонуса, а также для улучшения самочувствия Подопечного.	</a:t>
            </a:r>
          </a:p>
          <a:p>
            <a:endParaRPr lang="ru-RU" dirty="0"/>
          </a:p>
        </p:txBody>
      </p:sp>
      <p:sp>
        <p:nvSpPr>
          <p:cNvPr id="6" name="TextBox 5"/>
          <p:cNvSpPr txBox="1"/>
          <p:nvPr/>
        </p:nvSpPr>
        <p:spPr>
          <a:xfrm>
            <a:off x="428596" y="4000504"/>
            <a:ext cx="8358246" cy="2677656"/>
          </a:xfrm>
          <a:prstGeom prst="rect">
            <a:avLst/>
          </a:prstGeom>
          <a:noFill/>
        </p:spPr>
        <p:txBody>
          <a:bodyPr wrap="square" rtlCol="0">
            <a:spAutoFit/>
          </a:bodyPr>
          <a:lstStyle/>
          <a:p>
            <a:pPr algn="just"/>
            <a:r>
              <a:rPr lang="ru-RU" sz="1400" i="1" dirty="0" smtClean="0"/>
              <a:t>Подопечному объясняют, как будет произведена процедура, спрашивают о желаемой температуре воды, рассказывают о последовательности движений. Для проведения процедуры надевают перчатки, под голову кладут пеленку с клеенкой или впитывающую пеленку.	Далее необходимо намочить салфетку или одноразовую рукавичку в воде и обтереть лицо (лоб, щеки, подбородок) и шею Подопечного. Прополоскав салфетку в чистой воде, еще раз обтирают лицо Подопечного и промокают его сухим </a:t>
            </a:r>
            <a:r>
              <a:rPr lang="ru-RU" sz="1400" i="1" dirty="0" smtClean="0"/>
              <a:t>полотенцем. Если </a:t>
            </a:r>
            <a:r>
              <a:rPr lang="ru-RU" sz="1400" i="1" dirty="0" smtClean="0"/>
              <a:t>кожа лица сильно сухая, можно использовать увлажняющий крем. Умывать лучше чистой водой без примесей. Самое эффективное гигиеническое и косметическое средство – вода. При умывании водой клетки рогового слоя кожи набухают и отторгаются вместе с осевшей на них пылью, грязью, жиром, остатками пота и другими веществами, а также микроорганизмами. Теплая вода, похлопывание и поглаживание лица во время мытья усиливают очищающее действие. Одновременно улучшаются кровообращение и питание кожи.</a:t>
            </a:r>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224714"/>
          </a:xfrm>
        </p:spPr>
        <p:txBody>
          <a:bodyPr>
            <a:noAutofit/>
          </a:bodyPr>
          <a:lstStyle/>
          <a:p>
            <a:pPr algn="ctr"/>
            <a:r>
              <a:rPr lang="ru-RU" sz="2800" b="1" dirty="0" smtClean="0"/>
              <a:t>Специфические проблемы здоровья граждан пожилого возраста и инвалидов, в том числе страдающих психическими расстройствами</a:t>
            </a:r>
            <a:endParaRPr lang="ru-RU" sz="2800" dirty="0"/>
          </a:p>
        </p:txBody>
      </p:sp>
      <p:pic>
        <p:nvPicPr>
          <p:cNvPr id="4" name="Содержимое 3" descr="8a44ce3e00b13ddc5e0c964e6be70a9f.jpg"/>
          <p:cNvPicPr>
            <a:picLocks noGrp="1" noChangeAspect="1"/>
          </p:cNvPicPr>
          <p:nvPr>
            <p:ph idx="1"/>
          </p:nvPr>
        </p:nvPicPr>
        <p:blipFill>
          <a:blip r:embed="rId2" cstate="print"/>
          <a:stretch>
            <a:fillRect/>
          </a:stretch>
        </p:blipFill>
        <p:spPr>
          <a:xfrm>
            <a:off x="285720" y="2071678"/>
            <a:ext cx="3500462" cy="3000396"/>
          </a:xfrm>
        </p:spPr>
      </p:pic>
      <p:sp>
        <p:nvSpPr>
          <p:cNvPr id="5" name="Прямоугольник 4"/>
          <p:cNvSpPr/>
          <p:nvPr/>
        </p:nvSpPr>
        <p:spPr>
          <a:xfrm>
            <a:off x="4000496" y="2000240"/>
            <a:ext cx="4786346" cy="1600438"/>
          </a:xfrm>
          <a:prstGeom prst="rect">
            <a:avLst/>
          </a:prstGeom>
        </p:spPr>
        <p:txBody>
          <a:bodyPr wrap="square">
            <a:spAutoFit/>
          </a:bodyPr>
          <a:lstStyle/>
          <a:p>
            <a:pPr algn="just"/>
            <a:r>
              <a:rPr lang="ru-RU" sz="1400" dirty="0">
                <a:latin typeface="Times New Roman" pitchFamily="18" charset="0"/>
                <a:cs typeface="Times New Roman" pitchFamily="18" charset="0"/>
              </a:rPr>
              <a:t>Поступки, реакции пожилого человека следует оценивать с поправкой на возраст, у разных возрастных групп разнятся ценностные установки. Изменения в характере пожилого человека объясняются ослаблением контроля над собственными реакциями, возможно, что те черты, которые раньше удавалось маскировать, понимая их непривлекательность, вышли на поверхность.</a:t>
            </a:r>
          </a:p>
        </p:txBody>
      </p:sp>
      <p:sp>
        <p:nvSpPr>
          <p:cNvPr id="6" name="Прямоугольник 5"/>
          <p:cNvSpPr/>
          <p:nvPr/>
        </p:nvSpPr>
        <p:spPr>
          <a:xfrm>
            <a:off x="3786182" y="3714752"/>
            <a:ext cx="5143536" cy="2954655"/>
          </a:xfrm>
          <a:prstGeom prst="rect">
            <a:avLst/>
          </a:prstGeom>
        </p:spPr>
        <p:txBody>
          <a:bodyPr wrap="square">
            <a:spAutoFit/>
          </a:bodyPr>
          <a:lstStyle/>
          <a:p>
            <a:r>
              <a:rPr lang="ru-RU" sz="1400" b="1" dirty="0">
                <a:latin typeface="Times New Roman" pitchFamily="18" charset="0"/>
                <a:cs typeface="Times New Roman" pitchFamily="18" charset="0"/>
              </a:rPr>
              <a:t>В эмоциональной сфере</a:t>
            </a:r>
            <a:r>
              <a:rPr lang="ru-RU" sz="1400" dirty="0">
                <a:latin typeface="Times New Roman" pitchFamily="18" charset="0"/>
                <a:cs typeface="Times New Roman" pitchFamily="18" charset="0"/>
              </a:rPr>
              <a:t> - неконтролируемое усиление аффективных реакций (сильное нервное возбуждение), со склонностью к беспричинной грусти, к легко появляющейся слезливости. Поводом для реакции может послужить кинофильм о прошлых временах, и не потому, что жаль эти времена, а жаль себя в этих временах, или разбитая чайная чашка и опять не чашку жаль, а то, что вместе с ней уходит что-то памятное.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В </a:t>
            </a:r>
            <a:r>
              <a:rPr lang="ru-RU" sz="1400" b="1" dirty="0">
                <a:latin typeface="Times New Roman" pitchFamily="18" charset="0"/>
                <a:cs typeface="Times New Roman" pitchFamily="18" charset="0"/>
              </a:rPr>
              <a:t>моральной сфере</a:t>
            </a:r>
            <a:r>
              <a:rPr lang="ru-RU" sz="1400" dirty="0">
                <a:latin typeface="Times New Roman" pitchFamily="18" charset="0"/>
                <a:cs typeface="Times New Roman" pitchFamily="18" charset="0"/>
              </a:rPr>
              <a:t> - отказ от адаптации к новым нормам морали, манерам поведения. Резкая, доходящая до грубости, критика этих норм и </a:t>
            </a:r>
            <a:r>
              <a:rPr lang="ru-RU" sz="1400" dirty="0" smtClean="0">
                <a:latin typeface="Times New Roman" pitchFamily="18" charset="0"/>
                <a:cs typeface="Times New Roman" pitchFamily="18" charset="0"/>
              </a:rPr>
              <a:t>манер. Старость </a:t>
            </a:r>
            <a:r>
              <a:rPr lang="ru-RU" sz="1400" dirty="0">
                <a:latin typeface="Times New Roman" pitchFamily="18" charset="0"/>
                <a:cs typeface="Times New Roman" pitchFamily="18" charset="0"/>
              </a:rPr>
              <a:t>- это своеобразный психологическим кризис. Но это не единственный кризис, переживаемый человеком за его жизнь, а один из многих.</a:t>
            </a:r>
            <a:r>
              <a:rPr lang="ru-RU"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pPr algn="ctr"/>
            <a:r>
              <a:rPr lang="ru-RU" b="1" dirty="0" smtClean="0"/>
              <a:t>Гигиена рук.</a:t>
            </a:r>
            <a:endParaRPr lang="ru-RU" dirty="0"/>
          </a:p>
        </p:txBody>
      </p:sp>
      <p:sp>
        <p:nvSpPr>
          <p:cNvPr id="4" name="Скругленный прямоугольник 3"/>
          <p:cNvSpPr/>
          <p:nvPr/>
        </p:nvSpPr>
        <p:spPr>
          <a:xfrm>
            <a:off x="214282" y="1643050"/>
            <a:ext cx="8786874" cy="507209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14282" y="1643050"/>
            <a:ext cx="8786874" cy="4247317"/>
          </a:xfrm>
          <a:prstGeom prst="rect">
            <a:avLst/>
          </a:prstGeom>
          <a:noFill/>
        </p:spPr>
        <p:txBody>
          <a:bodyPr wrap="square" rtlCol="0">
            <a:spAutoFit/>
          </a:bodyPr>
          <a:lstStyle/>
          <a:p>
            <a:r>
              <a:rPr lang="ru-RU" sz="1400" i="1" dirty="0" smtClean="0"/>
              <a:t>	Мобильный Подопечный </a:t>
            </a:r>
            <a:r>
              <a:rPr lang="ru-RU" sz="1400" i="1" dirty="0" smtClean="0"/>
              <a:t>сам в состоянии мыть руки, ему лишь необходимо при необходимости напомнить и помочь в подготовке – проводить до раковины, подать мыло, полотенце. </a:t>
            </a:r>
          </a:p>
          <a:p>
            <a:r>
              <a:rPr lang="ru-RU" sz="1400" i="1" dirty="0" smtClean="0"/>
              <a:t>	Подопечный после инсульта не в состоянии управлять одной из рук, поэтому Помощник должен поддерживать слабую руку, позволяя Подопечному самостоятельно вымыть ее здоровой рукой, а затем подать полотенце и помочь вытереть руку.		</a:t>
            </a:r>
          </a:p>
          <a:p>
            <a:r>
              <a:rPr lang="ru-RU" sz="1400" i="1" dirty="0" smtClean="0"/>
              <a:t>	Лежачему Подопечному мыть руки должен Помощник.</a:t>
            </a:r>
          </a:p>
          <a:p>
            <a:r>
              <a:rPr lang="ru-RU" sz="1400" i="1" dirty="0" smtClean="0"/>
              <a:t>Для этого необходимо надеть перчатки, намочить салфетку или одноразовую рукавичку в воде и обтереть руки Подопечного, обращая особое внимание на межпальцевые промежутки. После этого следует высушить кожу рук полотенцем, тщательно просушивая кожу между пальцами.</a:t>
            </a:r>
          </a:p>
          <a:p>
            <a:r>
              <a:rPr lang="ru-RU" sz="1400" i="1" dirty="0" smtClean="0"/>
              <a:t>Уход за ногтями на руках важен как с точки зрения гигиены и безопасности Подопечного, так и для повышения его настроения. Для того чтобы подстричь Подопечному ногти на руках, необходимы: мисочка с водой, куда добавлено жидкое мыло, резиновые перчатки, индивидуальные ножнички, крем для рук. Под рукой должно быть и дезинфицирующее средство для обработки возможной ранки, возникшей при стрижке. Руки Подопечного помещают в теплую мыльную воду на 2–3 минуты. Одну руку помещают на полотенце, обсушивают, ногти стригут один за другим ножничками или щипчиками. После стрижки следует еще раз осушить кожу и обработать кисти рук кремом. Ногти на руках стригут овалом. Если случайно повреждена кожа, ее смазывают антисептическим средством. Затем снимают перчатки и моют руки.</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fontScale="90000"/>
          </a:bodyPr>
          <a:lstStyle/>
          <a:p>
            <a:pPr algn="ctr"/>
            <a:r>
              <a:rPr lang="ru-RU" b="1" dirty="0" smtClean="0"/>
              <a:t>Мытье ног.</a:t>
            </a:r>
            <a:endParaRPr lang="ru-RU" dirty="0"/>
          </a:p>
        </p:txBody>
      </p:sp>
      <p:sp>
        <p:nvSpPr>
          <p:cNvPr id="5" name="Горизонтальный свиток 4"/>
          <p:cNvSpPr/>
          <p:nvPr/>
        </p:nvSpPr>
        <p:spPr>
          <a:xfrm>
            <a:off x="285720" y="642918"/>
            <a:ext cx="8572560" cy="6072230"/>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00100" y="1571612"/>
            <a:ext cx="7143800" cy="4462760"/>
          </a:xfrm>
          <a:prstGeom prst="rect">
            <a:avLst/>
          </a:prstGeom>
          <a:noFill/>
        </p:spPr>
        <p:txBody>
          <a:bodyPr wrap="square" rtlCol="0">
            <a:spAutoFit/>
          </a:bodyPr>
          <a:lstStyle/>
          <a:p>
            <a:pPr algn="just"/>
            <a:r>
              <a:rPr lang="ru-RU" sz="1400" i="1" dirty="0" smtClean="0"/>
              <a:t>	Каждый </a:t>
            </a:r>
            <a:r>
              <a:rPr lang="ru-RU" sz="1400" i="1" dirty="0" smtClean="0"/>
              <a:t>Подопечный с сахарным диабетом и лица, осуществляющие уход, должны быть знакомы с комплексом профилактических мероприятий, позволяющих снизить риск развития поражений ног. Если ноги мерзнут, нельзя согревать их с помощью грелок, особенно электрических. Температурная чувствительность у стариков часто бывает снижена, поэтому очень легко получить ожог. По этой же причине нельзя принимать горячие ножные ванны. Температура воды не должна превышать 40 °С. Если на ногах есть мозоли, нельзя пытаться удалить их с помощью мозольных жидкостей, мазей или пластырей, так как все они содержат вещества, разъедающие кожу. При диабете нельзя пользоваться при уходе за ногами острыми предметами – ножницами, мозольными ножами, бритвами. Использование этих предметов – одна из самых частых причин возникновения травм. </a:t>
            </a:r>
          </a:p>
          <a:p>
            <a:pPr algn="just"/>
            <a:r>
              <a:rPr lang="ru-RU" sz="1400" i="1" dirty="0" smtClean="0"/>
              <a:t>	Помыть </a:t>
            </a:r>
            <a:r>
              <a:rPr lang="ru-RU" sz="1400" i="1" dirty="0" smtClean="0"/>
              <a:t>ноги в постели можно следующим образом. Надевают перчатки, под колени пациента подкладывают подушку-ролик или закатывают в валик одеяло. Под ноги подстилают пеленку и клеенку, на которую ставят таз с теплой водой. Ноги подопечного моют с помощью индивидуальной губки и мыла в тазу. После этого их вытирают полотенцем, уделяя особое внимание межпальцевой зоне. При очень сухой коже применяют увлажняющий крем. Вазелин или жирный крем применять нельзя.</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571504"/>
          </a:xfrm>
        </p:spPr>
        <p:txBody>
          <a:bodyPr>
            <a:normAutofit fontScale="90000"/>
          </a:bodyPr>
          <a:lstStyle/>
          <a:p>
            <a:pPr algn="ctr"/>
            <a:r>
              <a:rPr lang="ru-RU" b="1" dirty="0" smtClean="0"/>
              <a:t>Уход за гениталиями.</a:t>
            </a:r>
            <a:endParaRPr lang="ru-RU" dirty="0"/>
          </a:p>
        </p:txBody>
      </p:sp>
      <p:sp>
        <p:nvSpPr>
          <p:cNvPr id="5" name="TextBox 4"/>
          <p:cNvSpPr txBox="1"/>
          <p:nvPr/>
        </p:nvSpPr>
        <p:spPr>
          <a:xfrm>
            <a:off x="142844" y="785794"/>
            <a:ext cx="8786874" cy="5539978"/>
          </a:xfrm>
          <a:prstGeom prst="rect">
            <a:avLst/>
          </a:prstGeom>
          <a:noFill/>
        </p:spPr>
        <p:txBody>
          <a:bodyPr wrap="square" rtlCol="0">
            <a:spAutoFit/>
          </a:bodyPr>
          <a:lstStyle/>
          <a:p>
            <a:pPr algn="just"/>
            <a:r>
              <a:rPr lang="ru-RU" sz="1400" i="1" dirty="0" smtClean="0"/>
              <a:t>	Мыть </a:t>
            </a:r>
            <a:r>
              <a:rPr lang="ru-RU" sz="1400" i="1" dirty="0" smtClean="0"/>
              <a:t>гениталии достаточно 2 раза – утром и вечером, а также после опорожнения (у женщин – после каждого мочеиспускания). Естественные складки у тучных людей при увлажнении обрабатывают присыпкой, при сухости кожи используют увлажняющий крем. </a:t>
            </a:r>
            <a:r>
              <a:rPr lang="ru-RU" sz="1400" i="1" dirty="0" smtClean="0"/>
              <a:t>		</a:t>
            </a:r>
            <a:r>
              <a:rPr lang="ru-RU" sz="1400" i="1" dirty="0" smtClean="0"/>
              <a:t>	Если Подопечный может самостоятельно вымыть область промежности, лучше предложить ему это сделать самому, оставив его наедине. В противном случае процедуру проводит Помощник. Процедуру начинают с объяснения ее содержания, хода выполнения и получения согласия на ее проведение. После этого следует подставить под крестец Подопечного судно, встать сбоку от него, взяв в одну руку емкость с теплой водой, а в другую руку – зажим с марлевым тампоном (салфеткой). Поливая из емкости на половые органы, следует последовательно обрабатывать их по направлению к анальному отверстию: область лобка, наружные (большие) половые губы, паховые складки, промежность, область анального отверстия, межъягодичную складку. Салфетки меняют по мере загрязнения. По окончании процедуры части тела просушивают марлевыми салфетками (тампонами) в той же последовательности. Не обязательно каждый день проводить процедуру так, как описано выше. Вполне достаточно осуществлять ежедневное протирание индивидуальной варежкой, ополаскивая ее в индивидуальном тазике. Для этого просят Подопечного лечь на спину, согнуть ноги в коленях и раздвинуть. После завершения процедуры спереди Подопечного просят повернуться набок (или помочь ему), перевернуться, чтобы помыть ягодицы. Следует встать сбоку от Подопечного и смочить салфетку (варежку) водой. Аккуратно отодвинув пальцами левой руки крайнюю плоть, обнажают головку полового члена, обрабатывают его, а также  кожу полового члена, мошонку, паховые складки, область заднего прохода, межъягодичную складку, меняя салфетки по мере загрязнения. Просушивание проводят в той же последовательности. По окончании процедуры (у женщин и мужчин) убирают судно, клеенку, удобно укладывают пациента, накрывают его простыней, одеялом, убирают отработанные материалы в контейнер для обработки, снимают перчатки, моют руки (с использованием мыла или антисептика), делают соответствующую запись о выполненной процедуре в документации.</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8"/>
          </a:xfrm>
        </p:spPr>
        <p:txBody>
          <a:bodyPr>
            <a:noAutofit/>
          </a:bodyPr>
          <a:lstStyle/>
          <a:p>
            <a:pPr algn="ctr"/>
            <a:r>
              <a:rPr lang="ru-RU" sz="4400" b="1" dirty="0" smtClean="0"/>
              <a:t>Обеспечение рационального </a:t>
            </a:r>
            <a:r>
              <a:rPr lang="ru-RU" sz="4400" b="1" dirty="0" smtClean="0"/>
              <a:t>             и </a:t>
            </a:r>
            <a:r>
              <a:rPr lang="ru-RU" sz="4400" b="1" dirty="0" smtClean="0"/>
              <a:t>сбалансированного </a:t>
            </a:r>
            <a:r>
              <a:rPr lang="ru-RU" sz="4400" b="1" dirty="0" smtClean="0"/>
              <a:t>питания.</a:t>
            </a:r>
            <a:endParaRPr lang="ru-RU" sz="4400" dirty="0"/>
          </a:p>
        </p:txBody>
      </p:sp>
      <p:sp>
        <p:nvSpPr>
          <p:cNvPr id="6" name="TextBox 5"/>
          <p:cNvSpPr txBox="1"/>
          <p:nvPr/>
        </p:nvSpPr>
        <p:spPr>
          <a:xfrm>
            <a:off x="428596" y="2357430"/>
            <a:ext cx="8429684" cy="954107"/>
          </a:xfrm>
          <a:prstGeom prst="rect">
            <a:avLst/>
          </a:prstGeom>
          <a:solidFill>
            <a:schemeClr val="accent1"/>
          </a:solidFill>
        </p:spPr>
        <p:txBody>
          <a:bodyPr wrap="square" rtlCol="0">
            <a:spAutoFit/>
          </a:bodyPr>
          <a:lstStyle/>
          <a:p>
            <a:pPr algn="ctr"/>
            <a:r>
              <a:rPr lang="ru-RU" sz="1400" i="1" dirty="0" smtClean="0"/>
              <a:t>Один </a:t>
            </a:r>
            <a:r>
              <a:rPr lang="ru-RU" sz="1400" i="1" dirty="0" smtClean="0"/>
              <a:t>из основных принципов правильного питания – сбалансированность пищевого рациона, т.е. соблюдение оптимального соотношения белков, жиров, углеводов, витаминов, минеральных веществ, жидкостей и воды при обеспечении суточной потребности человека в питательных веществах и энергии.</a:t>
            </a:r>
            <a:endParaRPr lang="ru-RU" sz="1400" i="1" dirty="0"/>
          </a:p>
        </p:txBody>
      </p:sp>
      <p:sp>
        <p:nvSpPr>
          <p:cNvPr id="7" name="Прямоугольник 6"/>
          <p:cNvSpPr/>
          <p:nvPr/>
        </p:nvSpPr>
        <p:spPr>
          <a:xfrm>
            <a:off x="428596" y="1571612"/>
            <a:ext cx="8429684" cy="64294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714348" y="1643050"/>
            <a:ext cx="8072494" cy="646331"/>
          </a:xfrm>
          <a:prstGeom prst="rect">
            <a:avLst/>
          </a:prstGeom>
          <a:noFill/>
        </p:spPr>
        <p:txBody>
          <a:bodyPr wrap="square" rtlCol="0">
            <a:spAutoFit/>
          </a:bodyPr>
          <a:lstStyle/>
          <a:p>
            <a:r>
              <a:rPr lang="ru-RU" i="1" dirty="0" smtClean="0"/>
              <a:t>Пища – источник энергии, необходимый для функционирования организма. </a:t>
            </a:r>
          </a:p>
          <a:p>
            <a:endParaRPr lang="ru-RU" dirty="0"/>
          </a:p>
        </p:txBody>
      </p:sp>
      <p:sp>
        <p:nvSpPr>
          <p:cNvPr id="9" name="Прямоугольник 8"/>
          <p:cNvSpPr/>
          <p:nvPr/>
        </p:nvSpPr>
        <p:spPr>
          <a:xfrm>
            <a:off x="428596" y="3571876"/>
            <a:ext cx="2714644"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357554" y="3571876"/>
            <a:ext cx="2786082"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357950" y="3571876"/>
            <a:ext cx="2571768"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500034" y="3571876"/>
            <a:ext cx="2643206" cy="2154436"/>
          </a:xfrm>
          <a:prstGeom prst="rect">
            <a:avLst/>
          </a:prstGeom>
          <a:noFill/>
        </p:spPr>
        <p:txBody>
          <a:bodyPr wrap="square" rtlCol="0">
            <a:spAutoFit/>
          </a:bodyPr>
          <a:lstStyle/>
          <a:p>
            <a:pPr algn="just"/>
            <a:r>
              <a:rPr lang="ru-RU" sz="1400" b="1" i="1" dirty="0" smtClean="0"/>
              <a:t>Жиры.</a:t>
            </a:r>
            <a:r>
              <a:rPr lang="ru-RU" sz="1400" i="1" dirty="0" smtClean="0"/>
              <a:t> </a:t>
            </a:r>
            <a:r>
              <a:rPr lang="ru-RU" sz="1200" i="1" dirty="0" smtClean="0"/>
              <a:t>Доля жиров в пищевом рационе должна составлять 30–35% общей энергетической ценности (в среднем 70–105 грамм в сутки), при этом не менее трети отводят жирам растительного происхождения. Избыток животных жиров неблагоприятен в плане повышения риска развития сердечнососудистых заболеваний.</a:t>
            </a:r>
            <a:endParaRPr lang="ru-RU" i="1" dirty="0"/>
          </a:p>
        </p:txBody>
      </p:sp>
      <p:sp>
        <p:nvSpPr>
          <p:cNvPr id="13" name="TextBox 12"/>
          <p:cNvSpPr txBox="1"/>
          <p:nvPr/>
        </p:nvSpPr>
        <p:spPr>
          <a:xfrm>
            <a:off x="3428992" y="3571876"/>
            <a:ext cx="2643206" cy="2164319"/>
          </a:xfrm>
          <a:prstGeom prst="rect">
            <a:avLst/>
          </a:prstGeom>
          <a:noFill/>
        </p:spPr>
        <p:txBody>
          <a:bodyPr wrap="square" rtlCol="0">
            <a:spAutoFit/>
          </a:bodyPr>
          <a:lstStyle/>
          <a:p>
            <a:pPr algn="just"/>
            <a:r>
              <a:rPr lang="ru-RU" sz="1400" b="1" i="1" dirty="0" smtClean="0"/>
              <a:t>Белки</a:t>
            </a:r>
            <a:r>
              <a:rPr lang="ru-RU" sz="1400" i="1" dirty="0" smtClean="0"/>
              <a:t>. Поскольку белки представляют собой строительный материал для организма, они должны обладать максимально высокой биологической ценностью, а это, прежде всего, белки животного происхождения.</a:t>
            </a:r>
            <a:r>
              <a:rPr lang="ru-RU" dirty="0" smtClean="0"/>
              <a:t>	</a:t>
            </a:r>
            <a:endParaRPr lang="ru-RU" dirty="0"/>
          </a:p>
        </p:txBody>
      </p:sp>
      <p:sp>
        <p:nvSpPr>
          <p:cNvPr id="14" name="TextBox 13"/>
          <p:cNvSpPr txBox="1"/>
          <p:nvPr/>
        </p:nvSpPr>
        <p:spPr>
          <a:xfrm>
            <a:off x="6429388" y="3643314"/>
            <a:ext cx="2357454" cy="2123658"/>
          </a:xfrm>
          <a:prstGeom prst="rect">
            <a:avLst/>
          </a:prstGeom>
          <a:noFill/>
        </p:spPr>
        <p:txBody>
          <a:bodyPr wrap="square" rtlCol="0">
            <a:spAutoFit/>
          </a:bodyPr>
          <a:lstStyle/>
          <a:p>
            <a:pPr algn="just"/>
            <a:r>
              <a:rPr lang="ru-RU" sz="1200" b="1" i="1" dirty="0" smtClean="0"/>
              <a:t>Углеводы</a:t>
            </a:r>
            <a:r>
              <a:rPr lang="ru-RU" sz="1200" i="1" dirty="0" smtClean="0"/>
              <a:t>. В качестве продуктов питания, содержащих углеводы, рекомендованы несладкие фрукты, картофель, овощи. Оптимальное содержание углеводов в суточном пищевом рационе в среднем составляет 400–500 грамм. Избыточное потребление углеводов приводит к </a:t>
            </a:r>
            <a:r>
              <a:rPr lang="ru-RU" sz="1200" i="1" dirty="0" smtClean="0"/>
              <a:t>ожирению.</a:t>
            </a:r>
            <a:endParaRPr lang="ru-RU" dirty="0"/>
          </a:p>
        </p:txBody>
      </p:sp>
      <p:sp>
        <p:nvSpPr>
          <p:cNvPr id="15" name="TextBox 14"/>
          <p:cNvSpPr txBox="1"/>
          <p:nvPr/>
        </p:nvSpPr>
        <p:spPr>
          <a:xfrm>
            <a:off x="428596" y="6000768"/>
            <a:ext cx="8501122" cy="738664"/>
          </a:xfrm>
          <a:prstGeom prst="rect">
            <a:avLst/>
          </a:prstGeom>
          <a:solidFill>
            <a:schemeClr val="bg2"/>
          </a:solidFill>
        </p:spPr>
        <p:txBody>
          <a:bodyPr wrap="square" rtlCol="0">
            <a:spAutoFit/>
          </a:bodyPr>
          <a:lstStyle/>
          <a:p>
            <a:pPr algn="just"/>
            <a:r>
              <a:rPr lang="ru-RU" sz="1400" b="1" i="1" dirty="0" smtClean="0"/>
              <a:t>Питьевой режим</a:t>
            </a:r>
            <a:r>
              <a:rPr lang="ru-RU" sz="1400" i="1" dirty="0" smtClean="0"/>
              <a:t> – наиболее рациональный порядок потребления воды в течение суток. Правильный питьевой режим обеспечивает нормальный водно-солевой обмен, создает благоприятные условия для жизнедеятельности организма.</a:t>
            </a:r>
            <a:endParaRPr lang="ru-RU" sz="14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543956" cy="928694"/>
          </a:xfrm>
        </p:spPr>
        <p:txBody>
          <a:bodyPr>
            <a:noAutofit/>
          </a:bodyPr>
          <a:lstStyle/>
          <a:p>
            <a:pPr algn="ctr"/>
            <a:r>
              <a:rPr lang="ru-RU" sz="3600" b="1" dirty="0" smtClean="0"/>
              <a:t>Средства малой реабилитации при кормлении.</a:t>
            </a:r>
            <a:endParaRPr lang="ru-RU" sz="3600" dirty="0"/>
          </a:p>
        </p:txBody>
      </p:sp>
      <p:pic>
        <p:nvPicPr>
          <p:cNvPr id="40970" name="Picture 10"/>
          <p:cNvPicPr>
            <a:picLocks noChangeAspect="1" noChangeArrowheads="1"/>
          </p:cNvPicPr>
          <p:nvPr/>
        </p:nvPicPr>
        <p:blipFill>
          <a:blip r:embed="rId2"/>
          <a:srcRect l="27604" t="19186" r="24999" b="4941"/>
          <a:stretch>
            <a:fillRect/>
          </a:stretch>
        </p:blipFill>
        <p:spPr bwMode="auto">
          <a:xfrm>
            <a:off x="642910" y="1142984"/>
            <a:ext cx="7786742" cy="550072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l="27604" t="32267" r="25000" b="38953"/>
          <a:stretch>
            <a:fillRect/>
          </a:stretch>
        </p:blipFill>
        <p:spPr bwMode="auto">
          <a:xfrm>
            <a:off x="1142976" y="1000108"/>
            <a:ext cx="6500858" cy="2357454"/>
          </a:xfrm>
          <a:prstGeom prst="rect">
            <a:avLst/>
          </a:prstGeom>
          <a:noFill/>
          <a:ln w="9525">
            <a:noFill/>
            <a:miter lim="800000"/>
            <a:headEnd/>
            <a:tailEnd/>
          </a:ln>
          <a:effectLst/>
        </p:spPr>
      </p:pic>
      <p:sp>
        <p:nvSpPr>
          <p:cNvPr id="5" name="TextBox 4"/>
          <p:cNvSpPr txBox="1"/>
          <p:nvPr/>
        </p:nvSpPr>
        <p:spPr>
          <a:xfrm>
            <a:off x="214282" y="3857628"/>
            <a:ext cx="8715436" cy="1661993"/>
          </a:xfrm>
          <a:prstGeom prst="rect">
            <a:avLst/>
          </a:prstGeom>
          <a:solidFill>
            <a:schemeClr val="bg2"/>
          </a:solidFill>
        </p:spPr>
        <p:txBody>
          <a:bodyPr wrap="square" rtlCol="0">
            <a:spAutoFit/>
          </a:bodyPr>
          <a:lstStyle/>
          <a:p>
            <a:pPr algn="just"/>
            <a:r>
              <a:rPr lang="ru-RU" sz="1400" i="1" dirty="0" smtClean="0"/>
              <a:t>Одна из важных задач, возлагаемых на Помощника, – кормление Подопечного. Для подопечных, вынужденных долгое время оставаться в постели, необходимо использовать некоторые приспособления, которые облегчают прием пищи и располагают к еде. Подопечному, который может самостоятельно принимать пищу, но по ряду причин с этим не справляется (не может держать ложку, роняет пищу с края тарелки, пачкает одежду, сталкивает посуду со стола на пол, проливает напитки), необходимо предоставить средства малой реабилитации содействия приему пищи.</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Autofit/>
          </a:bodyPr>
          <a:lstStyle/>
          <a:p>
            <a:pPr algn="ctr"/>
            <a:r>
              <a:rPr lang="ru-RU" sz="4000" dirty="0" smtClean="0"/>
              <a:t>Особенности приема пищи при нарушении глотания.</a:t>
            </a:r>
            <a:endParaRPr lang="ru-RU" sz="4000" dirty="0"/>
          </a:p>
        </p:txBody>
      </p:sp>
      <p:sp>
        <p:nvSpPr>
          <p:cNvPr id="4" name="Прямоугольник 3"/>
          <p:cNvSpPr/>
          <p:nvPr/>
        </p:nvSpPr>
        <p:spPr>
          <a:xfrm>
            <a:off x="214282" y="1500175"/>
            <a:ext cx="8715436" cy="646331"/>
          </a:xfrm>
          <a:prstGeom prst="rect">
            <a:avLst/>
          </a:prstGeom>
          <a:solidFill>
            <a:schemeClr val="bg2"/>
          </a:solidFill>
        </p:spPr>
        <p:txBody>
          <a:bodyPr wrap="square">
            <a:spAutoFit/>
          </a:bodyPr>
          <a:lstStyle/>
          <a:p>
            <a:r>
              <a:rPr lang="ru-RU" i="1" dirty="0" smtClean="0"/>
              <a:t>Необходимо придерживаться определенных правил при кормлении подопечных с нарушением глотания: </a:t>
            </a:r>
            <a:r>
              <a:rPr lang="ru-RU" dirty="0" smtClean="0"/>
              <a:t>	</a:t>
            </a:r>
            <a:endParaRPr lang="ru-RU" dirty="0"/>
          </a:p>
        </p:txBody>
      </p:sp>
      <p:sp>
        <p:nvSpPr>
          <p:cNvPr id="5" name="Прямоугольник 4"/>
          <p:cNvSpPr/>
          <p:nvPr/>
        </p:nvSpPr>
        <p:spPr>
          <a:xfrm>
            <a:off x="1214414" y="2285992"/>
            <a:ext cx="7643866"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i="1" dirty="0" smtClean="0">
                <a:solidFill>
                  <a:schemeClr val="tx1"/>
                </a:solidFill>
              </a:rPr>
              <a:t>- не следует давать большое количество пищи сразу, желательно разбить кормление на несколько небольших порций; </a:t>
            </a:r>
            <a:endParaRPr lang="ru-RU" sz="1400" i="1" dirty="0">
              <a:solidFill>
                <a:schemeClr val="tx1"/>
              </a:solidFill>
            </a:endParaRPr>
          </a:p>
        </p:txBody>
      </p:sp>
      <p:sp>
        <p:nvSpPr>
          <p:cNvPr id="6" name="Прямоугольник 5"/>
          <p:cNvSpPr/>
          <p:nvPr/>
        </p:nvSpPr>
        <p:spPr>
          <a:xfrm>
            <a:off x="1214414" y="2857496"/>
            <a:ext cx="7643866"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i="1" dirty="0" smtClean="0">
                <a:solidFill>
                  <a:schemeClr val="tx1"/>
                </a:solidFill>
              </a:rPr>
              <a:t>- необходимо выбирать более грубую пищу, так как вероятность ее попадания в дыхательные пути минимальна; </a:t>
            </a:r>
            <a:endParaRPr lang="ru-RU" sz="1400" i="1" dirty="0">
              <a:solidFill>
                <a:schemeClr val="tx1"/>
              </a:solidFill>
            </a:endParaRPr>
          </a:p>
        </p:txBody>
      </p:sp>
      <p:sp>
        <p:nvSpPr>
          <p:cNvPr id="7" name="Прямоугольник 6"/>
          <p:cNvSpPr/>
          <p:nvPr/>
        </p:nvSpPr>
        <p:spPr>
          <a:xfrm>
            <a:off x="1214414" y="3357562"/>
            <a:ext cx="7643866"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i="1" dirty="0" smtClean="0">
                <a:solidFill>
                  <a:schemeClr val="tx1"/>
                </a:solidFill>
              </a:rPr>
              <a:t>- пища должна быть ароматной и </a:t>
            </a:r>
            <a:r>
              <a:rPr lang="ru-RU" sz="1400" i="1" dirty="0" err="1" smtClean="0">
                <a:solidFill>
                  <a:schemeClr val="tx1"/>
                </a:solidFill>
              </a:rPr>
              <a:t>аппетной</a:t>
            </a:r>
            <a:r>
              <a:rPr lang="ru-RU" sz="1400" i="1" dirty="0" smtClean="0">
                <a:solidFill>
                  <a:schemeClr val="tx1"/>
                </a:solidFill>
              </a:rPr>
              <a:t>; </a:t>
            </a:r>
            <a:endParaRPr lang="ru-RU" sz="1400" i="1" dirty="0">
              <a:solidFill>
                <a:schemeClr val="tx1"/>
              </a:solidFill>
            </a:endParaRPr>
          </a:p>
        </p:txBody>
      </p:sp>
      <p:sp>
        <p:nvSpPr>
          <p:cNvPr id="8" name="Прямоугольник 7"/>
          <p:cNvSpPr/>
          <p:nvPr/>
        </p:nvSpPr>
        <p:spPr>
          <a:xfrm>
            <a:off x="1214414" y="3929066"/>
            <a:ext cx="7643866"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i="1" dirty="0" smtClean="0">
                <a:solidFill>
                  <a:schemeClr val="tx1"/>
                </a:solidFill>
              </a:rPr>
              <a:t>- не следует кормить лежачего Подопечного в положении лежа; </a:t>
            </a:r>
            <a:endParaRPr lang="ru-RU" sz="1400" i="1" dirty="0">
              <a:solidFill>
                <a:schemeClr val="tx1"/>
              </a:solidFill>
            </a:endParaRPr>
          </a:p>
        </p:txBody>
      </p:sp>
      <p:sp>
        <p:nvSpPr>
          <p:cNvPr id="9" name="Прямоугольник 8"/>
          <p:cNvSpPr/>
          <p:nvPr/>
        </p:nvSpPr>
        <p:spPr>
          <a:xfrm>
            <a:off x="1214414" y="4500570"/>
            <a:ext cx="7643866"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i="1" dirty="0" smtClean="0">
                <a:solidFill>
                  <a:schemeClr val="tx1"/>
                </a:solidFill>
              </a:rPr>
              <a:t>- напитки необходимо подавать строго до или после, но не во время основного приема пищи; </a:t>
            </a:r>
            <a:endParaRPr lang="ru-RU" sz="1400" i="1" dirty="0">
              <a:solidFill>
                <a:schemeClr val="tx1"/>
              </a:solidFill>
            </a:endParaRPr>
          </a:p>
        </p:txBody>
      </p:sp>
      <p:sp>
        <p:nvSpPr>
          <p:cNvPr id="10" name="Прямоугольник 9"/>
          <p:cNvSpPr/>
          <p:nvPr/>
        </p:nvSpPr>
        <p:spPr>
          <a:xfrm>
            <a:off x="1214414" y="5072074"/>
            <a:ext cx="7643866"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i="1" dirty="0" smtClean="0">
                <a:solidFill>
                  <a:schemeClr val="tx1"/>
                </a:solidFill>
              </a:rPr>
              <a:t>- не следует запрокидывать голову Подопечного назад; </a:t>
            </a:r>
            <a:endParaRPr lang="ru-RU" sz="1400" i="1" dirty="0">
              <a:solidFill>
                <a:schemeClr val="tx1"/>
              </a:solidFill>
            </a:endParaRPr>
          </a:p>
        </p:txBody>
      </p:sp>
      <p:sp>
        <p:nvSpPr>
          <p:cNvPr id="11" name="Прямоугольник 10"/>
          <p:cNvSpPr/>
          <p:nvPr/>
        </p:nvSpPr>
        <p:spPr>
          <a:xfrm>
            <a:off x="1214414" y="5643578"/>
            <a:ext cx="7643866"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i="1" dirty="0" smtClean="0">
                <a:solidFill>
                  <a:schemeClr val="tx1"/>
                </a:solidFill>
              </a:rPr>
              <a:t>- по возможности выделяйте на кормление больше времени. </a:t>
            </a:r>
            <a:endParaRPr lang="ru-RU" sz="1400" i="1"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724780"/>
          </a:xfrm>
        </p:spPr>
        <p:txBody>
          <a:bodyPr>
            <a:normAutofit fontScale="90000"/>
          </a:bodyPr>
          <a:lstStyle/>
          <a:p>
            <a:pPr algn="ctr"/>
            <a:r>
              <a:rPr lang="ru-RU" sz="4000" b="1" dirty="0" smtClean="0"/>
              <a:t>Особенности приёма пищи </a:t>
            </a:r>
            <a:r>
              <a:rPr lang="ru-RU" sz="4000" dirty="0" smtClean="0"/>
              <a:t/>
            </a:r>
            <a:br>
              <a:rPr lang="ru-RU" sz="4000" dirty="0" smtClean="0"/>
            </a:br>
            <a:r>
              <a:rPr lang="ru-RU" sz="4000" b="1" dirty="0" smtClean="0"/>
              <a:t>при различных видах и типах ограниченной мобильности</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214282" y="1857364"/>
          <a:ext cx="8643998" cy="4693920"/>
        </p:xfrm>
        <a:graphic>
          <a:graphicData uri="http://schemas.openxmlformats.org/drawingml/2006/table">
            <a:tbl>
              <a:tblPr firstRow="1" bandRow="1">
                <a:tableStyleId>{5C22544A-7EE6-4342-B048-85BDC9FD1C3A}</a:tableStyleId>
              </a:tblPr>
              <a:tblGrid>
                <a:gridCol w="1285884"/>
                <a:gridCol w="7358114"/>
              </a:tblGrid>
              <a:tr h="370840">
                <a:tc>
                  <a:txBody>
                    <a:bodyPr/>
                    <a:lstStyle/>
                    <a:p>
                      <a:r>
                        <a:rPr kumimoji="0" lang="ru-RU" sz="1200" b="1" i="1" kern="1200" dirty="0" smtClean="0">
                          <a:solidFill>
                            <a:schemeClr val="tx1"/>
                          </a:solidFill>
                          <a:latin typeface="+mn-lt"/>
                          <a:ea typeface="+mn-ea"/>
                          <a:cs typeface="+mn-cs"/>
                        </a:rPr>
                        <a:t>Кормление лежачего Подопечного</a:t>
                      </a:r>
                      <a:endParaRPr lang="ru-RU" sz="1200" i="1" dirty="0">
                        <a:solidFill>
                          <a:schemeClr val="tx1"/>
                        </a:solidFill>
                      </a:endParaRPr>
                    </a:p>
                  </a:txBody>
                  <a:tcPr>
                    <a:solidFill>
                      <a:schemeClr val="bg2"/>
                    </a:solidFill>
                  </a:tcPr>
                </a:tc>
                <a:tc>
                  <a:txBody>
                    <a:bodyPr/>
                    <a:lstStyle/>
                    <a:p>
                      <a:pPr algn="just"/>
                      <a:r>
                        <a:rPr kumimoji="0" lang="ru-RU" sz="1200" b="0" i="1" kern="1200" dirty="0" smtClean="0">
                          <a:solidFill>
                            <a:schemeClr val="tx1"/>
                          </a:solidFill>
                          <a:latin typeface="+mn-lt"/>
                          <a:ea typeface="+mn-ea"/>
                          <a:cs typeface="+mn-cs"/>
                        </a:rPr>
                        <a:t>Перед кормлением необходимо тщательно вымыть руки с мылом, надеть специально предназначенный для этих целей халат или фартук. Комната, в которой находится Подопечный, должна быть подготовлена для приема пищи. Убирают все, что способно подавлять аппетит: банки с мокротой, судна, мочеприемники, лекарства с резким и неприятным запахом. Следует помочь Подопечному принять полусидящее (сидячее) положение, что обеспечит естественное прохождение пищи. Ноги должны быть в упоре, а руки располагаться симметрично. Перед началом приема пищи Подопечному предлагают попить – это облегчает глотание при приеме твердой пищи. При подаче пищи ложкой она должна быть наполнена не более чем на 2/3. Еду в рот подают сбоку с неповрежденной стороны. Сначала касаются ложкой нижней губы Подопечного, чтобы он открыл рот, а затем прикасаются к его языку: так Подопечный поймет, что ложка с пищей находится у него во рту, и прикроет рот. Далее аккуратно вынимают ложку изо рта, скользя ей по верхней губе. После этого делают паузу, чтобы Подопечный мог прожевать и проглотить пищу. После каждых нескольких ложек твердой пищи Подопечному предлагают попить.</a:t>
                      </a:r>
                      <a:endParaRPr lang="ru-RU" sz="1200" b="0" i="1" dirty="0">
                        <a:solidFill>
                          <a:schemeClr val="tx1"/>
                        </a:solidFill>
                      </a:endParaRPr>
                    </a:p>
                  </a:txBody>
                  <a:tcPr>
                    <a:solidFill>
                      <a:schemeClr val="bg2"/>
                    </a:solidFill>
                  </a:tcPr>
                </a:tc>
              </a:tr>
              <a:tr h="370840">
                <a:tc>
                  <a:txBody>
                    <a:bodyPr/>
                    <a:lstStyle/>
                    <a:p>
                      <a:pPr marL="0" algn="l" rtl="0" eaLnBrk="1" latinLnBrk="0" hangingPunct="1"/>
                      <a:r>
                        <a:rPr kumimoji="0" lang="ru-RU" sz="1200" b="1" i="1" kern="1200" dirty="0" smtClean="0">
                          <a:solidFill>
                            <a:schemeClr val="tx1"/>
                          </a:solidFill>
                          <a:latin typeface="+mn-lt"/>
                          <a:ea typeface="+mn-ea"/>
                          <a:cs typeface="+mn-cs"/>
                        </a:rPr>
                        <a:t>Кормление частично мобильного Подопечного</a:t>
                      </a:r>
                    </a:p>
                  </a:txBody>
                  <a:tcPr>
                    <a:solidFill>
                      <a:schemeClr val="bg2"/>
                    </a:solidFill>
                  </a:tcPr>
                </a:tc>
                <a:tc>
                  <a:txBody>
                    <a:bodyPr/>
                    <a:lstStyle/>
                    <a:p>
                      <a:pPr algn="just"/>
                      <a:r>
                        <a:rPr kumimoji="0" lang="ru-RU" sz="1400" i="1" kern="1200" dirty="0" smtClean="0">
                          <a:solidFill>
                            <a:schemeClr val="dk1"/>
                          </a:solidFill>
                          <a:latin typeface="+mn-lt"/>
                          <a:ea typeface="+mn-ea"/>
                          <a:cs typeface="+mn-cs"/>
                        </a:rPr>
                        <a:t>Если Подопечный может сидеть в постели или за столом и есть сам, перед едой его необходимо посадить в кровати или за стол и убедиться в том, что он находится в правильном положении для приема пищи. Перед едой Подопечному обязательно моют руки, умывают и причесывают его, поправляют одежду, а грудь прикрывают фартучком. Проверяют температуру пищи. Еду можно поставить на прикроватный столик, застелив его салфеткой, либо усадить Подопечного за стол. Для того чтобы посуда не скользила и была устойчива во время еды, следует использовать специальную нескользящую салфетку, которая обеспечивает стабильное положение посуды. Необходимо заранее выяснить, из чего Подопечному удобнее пить. Важно, чтобы пища выглядела привлекательно и возбуждала аппетит. </a:t>
                      </a:r>
                      <a:endParaRPr lang="ru-RU" sz="1400" i="1" dirty="0"/>
                    </a:p>
                  </a:txBody>
                  <a:tcPr>
                    <a:solidFill>
                      <a:schemeClr val="bg2"/>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smtClean="0"/>
              <a:t>Правила и этика общения с человеком пожилого возраста, </a:t>
            </a:r>
            <a:r>
              <a:rPr lang="ru-RU" sz="2400" dirty="0" smtClean="0"/>
              <a:t/>
            </a:r>
            <a:br>
              <a:rPr lang="ru-RU" sz="2400" dirty="0" smtClean="0"/>
            </a:br>
            <a:r>
              <a:rPr lang="ru-RU" sz="2400" b="1" dirty="0" smtClean="0"/>
              <a:t>с человеком, имеющим различные формы инвалидности.</a:t>
            </a:r>
            <a:r>
              <a:rPr lang="ru-RU" sz="2400" dirty="0" smtClean="0"/>
              <a:t/>
            </a:r>
            <a:br>
              <a:rPr lang="ru-RU" sz="2400" dirty="0" smtClean="0"/>
            </a:br>
            <a:endParaRPr lang="ru-RU" sz="2400" dirty="0"/>
          </a:p>
        </p:txBody>
      </p:sp>
      <p:graphicFrame>
        <p:nvGraphicFramePr>
          <p:cNvPr id="5" name="Таблица 4"/>
          <p:cNvGraphicFramePr>
            <a:graphicFrameLocks noGrp="1"/>
          </p:cNvGraphicFramePr>
          <p:nvPr/>
        </p:nvGraphicFramePr>
        <p:xfrm>
          <a:off x="142844" y="1500175"/>
          <a:ext cx="8858312" cy="5208985"/>
        </p:xfrm>
        <a:graphic>
          <a:graphicData uri="http://schemas.openxmlformats.org/drawingml/2006/table">
            <a:tbl>
              <a:tblPr firstRow="1" bandRow="1">
                <a:tableStyleId>{5C22544A-7EE6-4342-B048-85BDC9FD1C3A}</a:tableStyleId>
              </a:tblPr>
              <a:tblGrid>
                <a:gridCol w="1714512"/>
                <a:gridCol w="7143800"/>
              </a:tblGrid>
              <a:tr h="990189">
                <a:tc>
                  <a:txBody>
                    <a:bodyPr/>
                    <a:lstStyle/>
                    <a:p>
                      <a:pPr algn="ctr"/>
                      <a:r>
                        <a:rPr kumimoji="0" lang="ru-RU" sz="1400" b="1" i="1" kern="1200" dirty="0" smtClean="0">
                          <a:solidFill>
                            <a:schemeClr val="tx1"/>
                          </a:solidFill>
                          <a:latin typeface="+mn-lt"/>
                          <a:ea typeface="+mn-ea"/>
                          <a:cs typeface="+mn-cs"/>
                        </a:rPr>
                        <a:t>Люди, испытывающие трудности при передвижении.</a:t>
                      </a:r>
                      <a:endParaRPr lang="ru-RU" sz="1400" i="1" dirty="0">
                        <a:solidFill>
                          <a:schemeClr val="tx1"/>
                        </a:solidFill>
                      </a:endParaRPr>
                    </a:p>
                  </a:txBody>
                  <a:tcPr>
                    <a:solidFill>
                      <a:schemeClr val="bg2">
                        <a:lumMod val="90000"/>
                      </a:schemeClr>
                    </a:solidFill>
                  </a:tcPr>
                </a:tc>
                <a:tc>
                  <a:txBody>
                    <a:bodyPr/>
                    <a:lstStyle/>
                    <a:p>
                      <a:pPr algn="just"/>
                      <a:r>
                        <a:rPr kumimoji="0" lang="ru-RU" sz="1200" b="0" kern="1200" dirty="0" smtClean="0">
                          <a:solidFill>
                            <a:schemeClr val="tx1"/>
                          </a:solidFill>
                          <a:latin typeface="Times New Roman" pitchFamily="18" charset="0"/>
                          <a:ea typeface="+mn-ea"/>
                          <a:cs typeface="Times New Roman" pitchFamily="18" charset="0"/>
                        </a:rPr>
                        <a:t>Помните, что инвалидная коляска – неприкосновенное пространство человека. Не облокачивайтесь на нее, не толкайте. Начать катить коляску без разрешения – это то же самое, что схватить и понести человека без его разрешения. Всегда спрашивайте, нужна ли помощь, прежде чем ее оказать. Если вам разрешили катить коляску, сначала катите ее медленно. Коляска быстро набирает скорость, и неожиданный толчок может привести к потере равновесия. </a:t>
                      </a:r>
                      <a:endParaRPr lang="ru-RU" sz="1200" b="0" dirty="0">
                        <a:solidFill>
                          <a:schemeClr val="tx1"/>
                        </a:solidFill>
                        <a:latin typeface="Times New Roman" pitchFamily="18" charset="0"/>
                        <a:cs typeface="Times New Roman" pitchFamily="18" charset="0"/>
                      </a:endParaRPr>
                    </a:p>
                  </a:txBody>
                  <a:tcPr>
                    <a:solidFill>
                      <a:schemeClr val="bg2">
                        <a:lumMod val="90000"/>
                      </a:schemeClr>
                    </a:solidFill>
                  </a:tcPr>
                </a:tc>
              </a:tr>
              <a:tr h="1170223">
                <a:tc>
                  <a:txBody>
                    <a:bodyPr/>
                    <a:lstStyle/>
                    <a:p>
                      <a:pPr marL="0" algn="ctr" rtl="0" eaLnBrk="1" latinLnBrk="0" hangingPunct="1"/>
                      <a:r>
                        <a:rPr kumimoji="0" lang="ru-RU" sz="1400" b="1" i="1" kern="1200" dirty="0" smtClean="0">
                          <a:solidFill>
                            <a:schemeClr val="tx1"/>
                          </a:solidFill>
                          <a:latin typeface="+mn-lt"/>
                          <a:ea typeface="+mn-ea"/>
                          <a:cs typeface="+mn-cs"/>
                        </a:rPr>
                        <a:t>Люди с плохим зрением и незрячие.</a:t>
                      </a:r>
                    </a:p>
                  </a:txBody>
                  <a:tcPr>
                    <a:solidFill>
                      <a:schemeClr val="bg2">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kern="1200" dirty="0" smtClean="0">
                          <a:solidFill>
                            <a:schemeClr val="tx1"/>
                          </a:solidFill>
                          <a:latin typeface="Times New Roman" pitchFamily="18" charset="0"/>
                          <a:ea typeface="+mn-ea"/>
                          <a:cs typeface="Times New Roman" pitchFamily="18" charset="0"/>
                        </a:rPr>
                        <a:t>Предложите свою помощь. Не направляйте человека, не стискивайте его руку, идите так, как вы обычно ходите. Не нужно хватать слепого человека и тащить его за собой. Не отнимайте трость человека. Когда вы предлагаете незрячему человеку сесть, не усаживайте его, а направьте руку на спинку стула или подлокотник. Если вы знакомите его с незнакомыми предметом, не водите по поверхности его руку, а дайте ему возможность свободно потрогать предмет. Вполне нормально употреблять выражение «смотреть». </a:t>
                      </a:r>
                      <a:endParaRPr lang="ru-RU" dirty="0"/>
                    </a:p>
                  </a:txBody>
                  <a:tcPr>
                    <a:solidFill>
                      <a:schemeClr val="bg2">
                        <a:lumMod val="90000"/>
                      </a:schemeClr>
                    </a:solidFill>
                  </a:tcPr>
                </a:tc>
              </a:tr>
              <a:tr h="810155">
                <a:tc>
                  <a:txBody>
                    <a:bodyPr/>
                    <a:lstStyle/>
                    <a:p>
                      <a:pPr marL="0" algn="ctr" rtl="0" eaLnBrk="1" latinLnBrk="0" hangingPunct="1"/>
                      <a:r>
                        <a:rPr kumimoji="0" lang="ru-RU" sz="1400" b="1" i="1" kern="1200" dirty="0" smtClean="0">
                          <a:solidFill>
                            <a:schemeClr val="tx1"/>
                          </a:solidFill>
                          <a:latin typeface="+mn-lt"/>
                          <a:ea typeface="+mn-ea"/>
                          <a:cs typeface="+mn-cs"/>
                        </a:rPr>
                        <a:t>Люди с нарушением слуха. </a:t>
                      </a:r>
                    </a:p>
                  </a:txBody>
                  <a:tcPr>
                    <a:solidFill>
                      <a:schemeClr val="bg2">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kern="1200" dirty="0" smtClean="0">
                          <a:solidFill>
                            <a:schemeClr val="tx1"/>
                          </a:solidFill>
                          <a:latin typeface="Times New Roman" pitchFamily="18" charset="0"/>
                          <a:ea typeface="+mn-ea"/>
                          <a:cs typeface="Times New Roman" pitchFamily="18" charset="0"/>
                        </a:rPr>
                        <a:t>Разговаривая с человеком, у которого плохой слух, смотрите прямо на него. Не затемняйте свое лицо и не загораживайте его руками или волосами. Ваш собеседник должен иметь возможность иметь следить за выражением вашего лица. Всегда убеждайтесь в том, что Подопечный вас понял. Будьте готовы повторить несколько раз.</a:t>
                      </a:r>
                      <a:endParaRPr lang="ru-RU" dirty="0"/>
                    </a:p>
                  </a:txBody>
                  <a:tcPr>
                    <a:solidFill>
                      <a:schemeClr val="bg2">
                        <a:lumMod val="90000"/>
                      </a:schemeClr>
                    </a:solidFill>
                  </a:tcPr>
                </a:tc>
              </a:tr>
              <a:tr h="1170223">
                <a:tc>
                  <a:txBody>
                    <a:bodyPr/>
                    <a:lstStyle/>
                    <a:p>
                      <a:pPr marL="0" algn="ctr" rtl="0" eaLnBrk="1" latinLnBrk="0" hangingPunct="1"/>
                      <a:r>
                        <a:rPr kumimoji="0" lang="ru-RU" sz="1400" b="1" i="1" kern="1200" dirty="0" smtClean="0">
                          <a:solidFill>
                            <a:schemeClr val="tx1"/>
                          </a:solidFill>
                          <a:latin typeface="+mn-lt"/>
                          <a:ea typeface="+mn-ea"/>
                          <a:cs typeface="+mn-cs"/>
                        </a:rPr>
                        <a:t>Люди с психическими проблемами. </a:t>
                      </a:r>
                    </a:p>
                  </a:txBody>
                  <a:tcPr>
                    <a:solidFill>
                      <a:schemeClr val="bg2">
                        <a:lumMod val="90000"/>
                      </a:schemeClr>
                    </a:solidFill>
                  </a:tcPr>
                </a:tc>
                <a:tc>
                  <a:txBody>
                    <a:bodyPr/>
                    <a:lstStyle/>
                    <a:p>
                      <a:r>
                        <a:rPr kumimoji="0" lang="ru-RU" sz="1200" b="0" kern="1200" dirty="0" smtClean="0">
                          <a:solidFill>
                            <a:schemeClr val="tx1"/>
                          </a:solidFill>
                          <a:latin typeface="Times New Roman" pitchFamily="18" charset="0"/>
                          <a:ea typeface="+mn-ea"/>
                          <a:cs typeface="Times New Roman" pitchFamily="18" charset="0"/>
                        </a:rPr>
                        <a:t>Общайтесь с Подопечным, имеющим психические нарушения, следует как с личностями. Если вы дружелюбны, они будут чувствовать себя спокойно. Если человек, имеющий психические нарушения, расстроен, спросите его спокойно, что вы можете сделать, чтобы помочь ему. Не говорите  с ним резко, даже если у вас есть для этого основания. Очень важно правильно выбрать время, когда и что говорить Подопечному, имеющему психические нарушения. Если в данный момент он особенно расстроен, встревожен внутренними голосами или другими симптомами, разумнее отложить разговор. </a:t>
                      </a:r>
                    </a:p>
                  </a:txBody>
                  <a:tcPr>
                    <a:solidFill>
                      <a:schemeClr val="bg2">
                        <a:lumMod val="90000"/>
                      </a:schemeClr>
                    </a:solidFill>
                  </a:tcPr>
                </a:tc>
              </a:tr>
              <a:tr h="1002745">
                <a:tc>
                  <a:txBody>
                    <a:bodyPr/>
                    <a:lstStyle/>
                    <a:p>
                      <a:pPr marL="0" algn="ctr" rtl="0" eaLnBrk="1" latinLnBrk="0" hangingPunct="1"/>
                      <a:r>
                        <a:rPr kumimoji="0" lang="ru-RU" sz="1400" b="1" i="1" kern="1200" dirty="0" smtClean="0">
                          <a:solidFill>
                            <a:schemeClr val="tx1"/>
                          </a:solidFill>
                          <a:latin typeface="+mn-lt"/>
                          <a:ea typeface="+mn-ea"/>
                          <a:cs typeface="+mn-cs"/>
                        </a:rPr>
                        <a:t>Люди, испытывающие затруднение в речи. </a:t>
                      </a:r>
                    </a:p>
                  </a:txBody>
                  <a:tcPr>
                    <a:solidFill>
                      <a:schemeClr val="bg2">
                        <a:lumMod val="90000"/>
                      </a:schemeClr>
                    </a:solidFill>
                  </a:tcPr>
                </a:tc>
                <a:tc>
                  <a:txBody>
                    <a:bodyPr/>
                    <a:lstStyle/>
                    <a:p>
                      <a:r>
                        <a:rPr kumimoji="0" lang="ru-RU" sz="1200" b="0" kern="1200" dirty="0" smtClean="0">
                          <a:solidFill>
                            <a:schemeClr val="tx1"/>
                          </a:solidFill>
                          <a:latin typeface="Times New Roman" pitchFamily="18" charset="0"/>
                          <a:ea typeface="+mn-ea"/>
                          <a:cs typeface="Times New Roman" pitchFamily="18" charset="0"/>
                        </a:rPr>
                        <a:t>Не перебивайте и не поправляйте Подопечного, который испытывает трудности в речи. Начинайте говорить только, тогда когда убедитесь, что он уже закончил свою мысль. Не пытайтесь ускорить разговор и не торопите говорящего Подопечного. Старайтесь задавать вопросы, которые требуют коротких ответов или кивка. Относитесь к подопечному с уважением. </a:t>
                      </a:r>
                      <a:endParaRPr lang="ru-RU" dirty="0"/>
                    </a:p>
                  </a:txBody>
                  <a:tcPr>
                    <a:solidFill>
                      <a:schemeClr val="bg2">
                        <a:lumMod val="90000"/>
                      </a:scheme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1143000"/>
          </a:xfrm>
        </p:spPr>
        <p:txBody>
          <a:bodyPr>
            <a:noAutofit/>
          </a:bodyPr>
          <a:lstStyle/>
          <a:p>
            <a:pPr algn="ctr"/>
            <a:r>
              <a:rPr lang="ru-RU" sz="3200" b="1" dirty="0" smtClean="0"/>
              <a:t>Создание благоприятного психологического климата в приемной семье.</a:t>
            </a:r>
            <a:r>
              <a:rPr lang="ru-RU" sz="3200" dirty="0" smtClean="0"/>
              <a:t/>
            </a:r>
            <a:br>
              <a:rPr lang="ru-RU" sz="3200" dirty="0" smtClean="0"/>
            </a:br>
            <a:endParaRPr lang="ru-RU" sz="3200" dirty="0"/>
          </a:p>
        </p:txBody>
      </p:sp>
      <p:pic>
        <p:nvPicPr>
          <p:cNvPr id="4" name="Содержимое 3" descr="socialnaya-sidelka-1.jpg"/>
          <p:cNvPicPr>
            <a:picLocks noGrp="1" noChangeAspect="1"/>
          </p:cNvPicPr>
          <p:nvPr>
            <p:ph idx="1"/>
          </p:nvPr>
        </p:nvPicPr>
        <p:blipFill>
          <a:blip r:embed="rId2" cstate="print"/>
          <a:stretch>
            <a:fillRect/>
          </a:stretch>
        </p:blipFill>
        <p:spPr>
          <a:xfrm>
            <a:off x="285720" y="1571612"/>
            <a:ext cx="3657600" cy="2438400"/>
          </a:xfrm>
        </p:spPr>
      </p:pic>
      <p:sp>
        <p:nvSpPr>
          <p:cNvPr id="7" name="TextBox 6"/>
          <p:cNvSpPr txBox="1"/>
          <p:nvPr/>
        </p:nvSpPr>
        <p:spPr>
          <a:xfrm>
            <a:off x="4071934" y="1714488"/>
            <a:ext cx="4786346" cy="523220"/>
          </a:xfrm>
          <a:prstGeom prst="rect">
            <a:avLst/>
          </a:prstGeom>
          <a:solidFill>
            <a:schemeClr val="accent1">
              <a:lumMod val="40000"/>
              <a:lumOff val="60000"/>
            </a:schemeClr>
          </a:solidFill>
        </p:spPr>
        <p:txBody>
          <a:bodyPr wrap="square" rtlCol="0">
            <a:spAutoFit/>
          </a:bodyPr>
          <a:lstStyle/>
          <a:p>
            <a:r>
              <a:rPr lang="ru-RU" sz="1400" i="1" dirty="0" smtClean="0"/>
              <a:t>Поддержание позитивного отношения к событиям – это важнейшая и очень трудная задача.</a:t>
            </a:r>
            <a:endParaRPr lang="ru-RU" sz="1400" i="1" dirty="0"/>
          </a:p>
        </p:txBody>
      </p:sp>
      <p:sp>
        <p:nvSpPr>
          <p:cNvPr id="8" name="TextBox 7"/>
          <p:cNvSpPr txBox="1"/>
          <p:nvPr/>
        </p:nvSpPr>
        <p:spPr>
          <a:xfrm>
            <a:off x="4071934" y="2428868"/>
            <a:ext cx="4786346" cy="523220"/>
          </a:xfrm>
          <a:prstGeom prst="rect">
            <a:avLst/>
          </a:prstGeom>
          <a:solidFill>
            <a:schemeClr val="accent2">
              <a:lumMod val="40000"/>
              <a:lumOff val="60000"/>
            </a:schemeClr>
          </a:solidFill>
        </p:spPr>
        <p:txBody>
          <a:bodyPr wrap="square" rtlCol="0">
            <a:spAutoFit/>
          </a:bodyPr>
          <a:lstStyle/>
          <a:p>
            <a:r>
              <a:rPr lang="ru-RU" sz="1400" i="1" dirty="0" smtClean="0"/>
              <a:t>Поддержка Помощника и позитивный взгляд на мир облегчат, насколько возможно, жизнь Подопечного.</a:t>
            </a:r>
            <a:endParaRPr lang="ru-RU" sz="1400" i="1" dirty="0"/>
          </a:p>
        </p:txBody>
      </p:sp>
      <p:sp>
        <p:nvSpPr>
          <p:cNvPr id="9" name="TextBox 8"/>
          <p:cNvSpPr txBox="1"/>
          <p:nvPr/>
        </p:nvSpPr>
        <p:spPr>
          <a:xfrm>
            <a:off x="4071934" y="3071810"/>
            <a:ext cx="4786346" cy="954107"/>
          </a:xfrm>
          <a:prstGeom prst="rect">
            <a:avLst/>
          </a:prstGeom>
          <a:solidFill>
            <a:schemeClr val="accent3">
              <a:lumMod val="40000"/>
              <a:lumOff val="60000"/>
            </a:schemeClr>
          </a:solidFill>
        </p:spPr>
        <p:txBody>
          <a:bodyPr wrap="square" rtlCol="0">
            <a:spAutoFit/>
          </a:bodyPr>
          <a:lstStyle/>
          <a:p>
            <a:pPr algn="just"/>
            <a:r>
              <a:rPr lang="ru-RU" sz="1400" i="1" dirty="0" smtClean="0"/>
              <a:t>Напоминайте Подопечному, какой он хороший, сильный и мужественный, раз продолжает стараться улучшить свою жизнь. Признавайте его настойчивость.</a:t>
            </a:r>
            <a:endParaRPr lang="ru-RU" sz="1400" i="1" dirty="0"/>
          </a:p>
        </p:txBody>
      </p:sp>
      <p:sp>
        <p:nvSpPr>
          <p:cNvPr id="10" name="Скругленный прямоугольник 9"/>
          <p:cNvSpPr/>
          <p:nvPr/>
        </p:nvSpPr>
        <p:spPr>
          <a:xfrm>
            <a:off x="357158" y="4214818"/>
            <a:ext cx="3357586" cy="11430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428596" y="4214818"/>
            <a:ext cx="3143272" cy="1446550"/>
          </a:xfrm>
          <a:prstGeom prst="rect">
            <a:avLst/>
          </a:prstGeom>
          <a:noFill/>
        </p:spPr>
        <p:txBody>
          <a:bodyPr wrap="square" rtlCol="0">
            <a:spAutoFit/>
          </a:bodyPr>
          <a:lstStyle/>
          <a:p>
            <a:r>
              <a:rPr lang="ru-RU" sz="1400" i="1" dirty="0" smtClean="0"/>
              <a:t>Подопечный особенно нуждается в вашей вере и поддержке в тяжелые периоды. И даже во время кризиса надо стараться найти хоть небольшие признаки прогресса.</a:t>
            </a:r>
          </a:p>
          <a:p>
            <a:endParaRPr lang="ru-RU" dirty="0"/>
          </a:p>
        </p:txBody>
      </p:sp>
      <p:sp>
        <p:nvSpPr>
          <p:cNvPr id="13" name="Скругленный прямоугольник 12"/>
          <p:cNvSpPr/>
          <p:nvPr/>
        </p:nvSpPr>
        <p:spPr>
          <a:xfrm>
            <a:off x="4000496" y="4214818"/>
            <a:ext cx="4929222" cy="24288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4143372" y="4214818"/>
            <a:ext cx="4857784" cy="2739211"/>
          </a:xfrm>
          <a:prstGeom prst="rect">
            <a:avLst/>
          </a:prstGeom>
          <a:noFill/>
        </p:spPr>
        <p:txBody>
          <a:bodyPr wrap="square" rtlCol="0">
            <a:spAutoFit/>
          </a:bodyPr>
          <a:lstStyle/>
          <a:p>
            <a:r>
              <a:rPr lang="ru-RU" sz="1400" i="1" dirty="0" smtClean="0"/>
              <a:t>Ваша положительная реакция полезна по нескольким причинам. Признание прогресса, пусть и медленного, дает вашему Подопечному почувствовать что-то положительное в такое время, когда мало о чем хорошем можно подумать. Он видит, что вы на его стороне. И, наконец, вы сами получаете возможность взглянуть на вещи в перспективе.</a:t>
            </a:r>
          </a:p>
          <a:p>
            <a:r>
              <a:rPr lang="ru-RU" sz="1400" i="1" dirty="0" smtClean="0"/>
              <a:t>Людям с психическим заболеванием необходимо сознание того, что несмотря на возможность рецидивов, несмотря на то, что, не все дела в жизни им доступны, они достойны уважения и признания. </a:t>
            </a:r>
          </a:p>
          <a:p>
            <a:endParaRPr lang="ru-RU" dirty="0"/>
          </a:p>
        </p:txBody>
      </p:sp>
      <p:sp>
        <p:nvSpPr>
          <p:cNvPr id="15" name="Стрелка вниз 14"/>
          <p:cNvSpPr/>
          <p:nvPr/>
        </p:nvSpPr>
        <p:spPr>
          <a:xfrm>
            <a:off x="8572528" y="2285992"/>
            <a:ext cx="71438"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8572528" y="2928934"/>
            <a:ext cx="71438"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8572528" y="4000504"/>
            <a:ext cx="7143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лево 17"/>
          <p:cNvSpPr/>
          <p:nvPr/>
        </p:nvSpPr>
        <p:spPr>
          <a:xfrm>
            <a:off x="3786182" y="4643446"/>
            <a:ext cx="142876"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653342"/>
          </a:xfrm>
        </p:spPr>
        <p:txBody>
          <a:bodyPr>
            <a:normAutofit fontScale="90000"/>
          </a:bodyPr>
          <a:lstStyle/>
          <a:p>
            <a:pPr algn="ctr"/>
            <a:r>
              <a:rPr lang="ru-RU" sz="4000" b="1" dirty="0" smtClean="0"/>
              <a:t>Установление дружелюбной дистанции </a:t>
            </a:r>
            <a:r>
              <a:rPr lang="ru-RU" sz="4000" dirty="0" smtClean="0"/>
              <a:t/>
            </a:r>
            <a:br>
              <a:rPr lang="ru-RU" sz="4000" dirty="0" smtClean="0"/>
            </a:br>
            <a:r>
              <a:rPr lang="ru-RU" sz="4000" b="1" dirty="0" smtClean="0"/>
              <a:t>между Помощником и Подопечным.</a:t>
            </a:r>
            <a:r>
              <a:rPr lang="ru-RU" dirty="0" smtClean="0"/>
              <a:t/>
            </a:r>
            <a:br>
              <a:rPr lang="ru-RU" dirty="0" smtClean="0"/>
            </a:br>
            <a:endParaRPr lang="ru-RU" dirty="0"/>
          </a:p>
        </p:txBody>
      </p:sp>
      <p:sp>
        <p:nvSpPr>
          <p:cNvPr id="4" name="Загнутый угол 3"/>
          <p:cNvSpPr/>
          <p:nvPr/>
        </p:nvSpPr>
        <p:spPr>
          <a:xfrm>
            <a:off x="714348" y="2071678"/>
            <a:ext cx="8143932" cy="4429156"/>
          </a:xfrm>
          <a:prstGeom prst="foldedCorne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85786" y="2214554"/>
            <a:ext cx="7715304" cy="4247317"/>
          </a:xfrm>
          <a:prstGeom prst="rect">
            <a:avLst/>
          </a:prstGeom>
          <a:noFill/>
        </p:spPr>
        <p:txBody>
          <a:bodyPr wrap="square" rtlCol="0">
            <a:spAutoFit/>
          </a:bodyPr>
          <a:lstStyle/>
          <a:p>
            <a:pPr algn="just"/>
            <a:r>
              <a:rPr lang="ru-RU" sz="1400" i="1" dirty="0" smtClean="0"/>
              <a:t>	Часто при обсуждении целей и ожиданий возникают вопросы типа "Как я мог бы в этом участвовать?", "Что мы должны сделать, чтобы помочь ей достичь цели?", "Если мы возьмем на себя слишком много, как ей научиться самостоятельности?"; "Его жизнь и так слишком тяжела. Почему бы мне не сделать все возможное, чтобы облегчить ее?".								Это непростые вопросы, и нет универсального рецепта, применимого ко всем случаям. Ваши решения должны быть тесно связаны с трезвой оценкой реальных целей и ожиданий. Они будут также зависеть от переменчивой природы болезни: ее симптомы цикличны, и вы должны быть готовы к изменениям. Поэтому в зависимости от состояния иногда нужно больше заботиться о Подопечном, а в другое время поощрять его самостоятельность.								Полезно всегда иметь в виду два общих принципа: во-первых, пусть человек как можно больше делает самостоятельно, и во-вторых, постарайтесь сделать так, чтобы он чувствовал вашу любовь и поддержку. Поиск равновесия между этими подходами сводится к тому, чтобы научиться устанавливать дружелюбное расстояние между Помощником и Подопечным. Часто члены семей поляризуются по этим подходам - одни придерживаются первого, другие - второго. Главное найти  золотую середину, соответствующую состоянию вашего подопечного.</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a:ln>
            <a:solidFill>
              <a:schemeClr val="bg1"/>
            </a:solidFill>
          </a:ln>
        </p:spPr>
        <p:txBody>
          <a:bodyPr>
            <a:normAutofit fontScale="90000"/>
          </a:bodyPr>
          <a:lstStyle/>
          <a:p>
            <a:pPr algn="ctr"/>
            <a:r>
              <a:rPr lang="ru-RU" b="1" dirty="0" smtClean="0">
                <a:solidFill>
                  <a:srgbClr val="00B050"/>
                </a:solidFill>
              </a:rPr>
              <a:t>Организация</a:t>
            </a:r>
            <a:r>
              <a:rPr lang="ru-RU" b="1" dirty="0" smtClean="0"/>
              <a:t> </a:t>
            </a:r>
            <a:r>
              <a:rPr lang="ru-RU" b="1" dirty="0" smtClean="0">
                <a:solidFill>
                  <a:srgbClr val="00B050"/>
                </a:solidFill>
              </a:rPr>
              <a:t>жилья</a:t>
            </a:r>
            <a:endParaRPr lang="ru-RU" dirty="0">
              <a:solidFill>
                <a:srgbClr val="00B050"/>
              </a:solidFill>
            </a:endParaRPr>
          </a:p>
        </p:txBody>
      </p:sp>
      <p:sp>
        <p:nvSpPr>
          <p:cNvPr id="4" name="Прямоугольник 3"/>
          <p:cNvSpPr/>
          <p:nvPr/>
        </p:nvSpPr>
        <p:spPr>
          <a:xfrm>
            <a:off x="142844" y="1428736"/>
            <a:ext cx="8786874" cy="64294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71472" y="1571612"/>
            <a:ext cx="8286808" cy="369332"/>
          </a:xfrm>
          <a:prstGeom prst="rect">
            <a:avLst/>
          </a:prstGeom>
          <a:noFill/>
        </p:spPr>
        <p:txBody>
          <a:bodyPr wrap="square" rtlCol="0">
            <a:spAutoFit/>
          </a:bodyPr>
          <a:lstStyle/>
          <a:p>
            <a:pPr algn="ctr"/>
            <a:r>
              <a:rPr lang="ru-RU" b="1" i="1" dirty="0" smtClean="0">
                <a:solidFill>
                  <a:srgbClr val="00B050"/>
                </a:solidFill>
              </a:rPr>
              <a:t>Безопасная внешняя среда – необходимая часть жизни человека</a:t>
            </a:r>
            <a:endParaRPr lang="ru-RU" b="1" i="1" dirty="0">
              <a:solidFill>
                <a:srgbClr val="00B050"/>
              </a:solidFill>
            </a:endParaRPr>
          </a:p>
        </p:txBody>
      </p:sp>
      <p:sp>
        <p:nvSpPr>
          <p:cNvPr id="6" name="TextBox 5"/>
          <p:cNvSpPr txBox="1"/>
          <p:nvPr/>
        </p:nvSpPr>
        <p:spPr>
          <a:xfrm>
            <a:off x="142844" y="2500306"/>
            <a:ext cx="2357454" cy="2893100"/>
          </a:xfrm>
          <a:prstGeom prst="rect">
            <a:avLst/>
          </a:prstGeom>
          <a:solidFill>
            <a:schemeClr val="bg2"/>
          </a:solidFill>
          <a:ln>
            <a:solidFill>
              <a:srgbClr val="92D050"/>
            </a:solidFill>
          </a:ln>
        </p:spPr>
        <p:txBody>
          <a:bodyPr wrap="square" rtlCol="0">
            <a:spAutoFit/>
          </a:bodyPr>
          <a:lstStyle/>
          <a:p>
            <a:pPr algn="just"/>
            <a:r>
              <a:rPr lang="ru-RU" sz="1400" i="1" dirty="0" smtClean="0">
                <a:solidFill>
                  <a:srgbClr val="00B050"/>
                </a:solidFill>
              </a:rPr>
              <a:t>Пожилые люди падают в самых обыденных ситуация – вставая с постели, со стула или в тот момент, когда садятся, ходят по дому, а также на мокром полу в ванной комнате и туалете, зацепившись за ковер или шнуры, перешагивая порог, поднимаясь или спускаясь по лестнице.</a:t>
            </a:r>
            <a:endParaRPr lang="ru-RU" sz="1400" i="1" dirty="0">
              <a:solidFill>
                <a:srgbClr val="00B050"/>
              </a:solidFill>
            </a:endParaRPr>
          </a:p>
        </p:txBody>
      </p:sp>
      <p:sp>
        <p:nvSpPr>
          <p:cNvPr id="7" name="TextBox 6"/>
          <p:cNvSpPr txBox="1"/>
          <p:nvPr/>
        </p:nvSpPr>
        <p:spPr>
          <a:xfrm>
            <a:off x="142844" y="6072206"/>
            <a:ext cx="8786874" cy="646331"/>
          </a:xfrm>
          <a:prstGeom prst="rect">
            <a:avLst/>
          </a:prstGeom>
          <a:solidFill>
            <a:schemeClr val="bg2"/>
          </a:solidFill>
          <a:ln>
            <a:solidFill>
              <a:srgbClr val="92D050"/>
            </a:solidFill>
          </a:ln>
        </p:spPr>
        <p:txBody>
          <a:bodyPr wrap="square" rtlCol="0">
            <a:spAutoFit/>
          </a:bodyPr>
          <a:lstStyle/>
          <a:p>
            <a:r>
              <a:rPr lang="ru-RU" sz="1200" i="1" dirty="0" smtClean="0"/>
              <a:t>если подопечный передвигается самостоятельно, то все комнаты, коридор, санузел, кухня должны хорошо освещаться. Недостаток света увеличивает риск случайных падений, а при некоторых расстройствах психики может провоцировать беспокойство, тревожность;</a:t>
            </a:r>
            <a:endParaRPr lang="ru-RU" dirty="0"/>
          </a:p>
        </p:txBody>
      </p:sp>
      <p:sp>
        <p:nvSpPr>
          <p:cNvPr id="8" name="TextBox 7"/>
          <p:cNvSpPr txBox="1"/>
          <p:nvPr/>
        </p:nvSpPr>
        <p:spPr>
          <a:xfrm>
            <a:off x="2571736" y="2357430"/>
            <a:ext cx="6429420" cy="830997"/>
          </a:xfrm>
          <a:prstGeom prst="rect">
            <a:avLst/>
          </a:prstGeom>
          <a:solidFill>
            <a:schemeClr val="bg2"/>
          </a:solidFill>
          <a:ln>
            <a:solidFill>
              <a:srgbClr val="92D050"/>
            </a:solidFill>
          </a:ln>
        </p:spPr>
        <p:txBody>
          <a:bodyPr wrap="square" rtlCol="0">
            <a:spAutoFit/>
          </a:bodyPr>
          <a:lstStyle/>
          <a:p>
            <a:r>
              <a:rPr lang="ru-RU" sz="1200" i="1" dirty="0" smtClean="0"/>
              <a:t>-ни одно из помещений в доме не должно запираться изнутри. Пожилой человек способен случайно закрыться в комнате или в ванной, не зная, как выбраться оттуда. Это касается и замков на входной двери. Они должны отпираться снаружи ключами. Задвижки, щеколды нужно убрать;</a:t>
            </a:r>
            <a:endParaRPr lang="ru-RU" sz="1200" i="1" dirty="0"/>
          </a:p>
        </p:txBody>
      </p:sp>
      <p:sp>
        <p:nvSpPr>
          <p:cNvPr id="11" name="TextBox 10"/>
          <p:cNvSpPr txBox="1"/>
          <p:nvPr/>
        </p:nvSpPr>
        <p:spPr>
          <a:xfrm>
            <a:off x="2571736" y="3286124"/>
            <a:ext cx="6429420" cy="646331"/>
          </a:xfrm>
          <a:prstGeom prst="rect">
            <a:avLst/>
          </a:prstGeom>
          <a:solidFill>
            <a:schemeClr val="bg2"/>
          </a:solidFill>
          <a:ln>
            <a:solidFill>
              <a:srgbClr val="92D050"/>
            </a:solidFill>
          </a:ln>
        </p:spPr>
        <p:txBody>
          <a:bodyPr wrap="square" rtlCol="0">
            <a:spAutoFit/>
          </a:bodyPr>
          <a:lstStyle/>
          <a:p>
            <a:r>
              <a:rPr lang="ru-RU" sz="1200" i="1" dirty="0" smtClean="0"/>
              <a:t>- бытовая техника, электрическая проводка, розетки должны быть безопасными. Лучше убрать все легкие, переносные приборы. В комнате у пожилого человека розетки убирают или закрывают;</a:t>
            </a:r>
            <a:endParaRPr lang="ru-RU" sz="1200" i="1" dirty="0"/>
          </a:p>
        </p:txBody>
      </p:sp>
      <p:sp>
        <p:nvSpPr>
          <p:cNvPr id="12" name="TextBox 11"/>
          <p:cNvSpPr txBox="1"/>
          <p:nvPr/>
        </p:nvSpPr>
        <p:spPr>
          <a:xfrm>
            <a:off x="2571736" y="4000504"/>
            <a:ext cx="6429420" cy="461665"/>
          </a:xfrm>
          <a:prstGeom prst="rect">
            <a:avLst/>
          </a:prstGeom>
          <a:solidFill>
            <a:schemeClr val="bg2"/>
          </a:solidFill>
          <a:ln>
            <a:solidFill>
              <a:srgbClr val="92D050"/>
            </a:solidFill>
          </a:ln>
        </p:spPr>
        <p:txBody>
          <a:bodyPr wrap="square" rtlCol="0">
            <a:spAutoFit/>
          </a:bodyPr>
          <a:lstStyle/>
          <a:p>
            <a:r>
              <a:rPr lang="ru-RU" sz="1200" i="1" dirty="0" smtClean="0"/>
              <a:t>- в ванной комнате, санузле желательно устанавливают поручни, опираясь на которые проще садиться и вставать;</a:t>
            </a:r>
            <a:endParaRPr lang="ru-RU" sz="1200" i="1" dirty="0"/>
          </a:p>
        </p:txBody>
      </p:sp>
      <p:sp>
        <p:nvSpPr>
          <p:cNvPr id="13" name="TextBox 12"/>
          <p:cNvSpPr txBox="1"/>
          <p:nvPr/>
        </p:nvSpPr>
        <p:spPr>
          <a:xfrm>
            <a:off x="2571736" y="4500570"/>
            <a:ext cx="6429420" cy="461665"/>
          </a:xfrm>
          <a:prstGeom prst="rect">
            <a:avLst/>
          </a:prstGeom>
          <a:solidFill>
            <a:schemeClr val="bg2"/>
          </a:solidFill>
          <a:ln>
            <a:solidFill>
              <a:srgbClr val="92D050"/>
            </a:solidFill>
          </a:ln>
        </p:spPr>
        <p:txBody>
          <a:bodyPr wrap="square" rtlCol="0">
            <a:spAutoFit/>
          </a:bodyPr>
          <a:lstStyle/>
          <a:p>
            <a:r>
              <a:rPr lang="ru-RU" sz="1200" i="1" dirty="0" smtClean="0"/>
              <a:t>- если психическое расстройство может провоцировать приступы агрессии, из доступа убирают тяжелые предметы. Посуду лучше заменить на пластиковую, небьющуюся.</a:t>
            </a:r>
            <a:endParaRPr lang="ru-RU" sz="1200" i="1" dirty="0"/>
          </a:p>
        </p:txBody>
      </p:sp>
      <p:sp>
        <p:nvSpPr>
          <p:cNvPr id="14" name="TextBox 13"/>
          <p:cNvSpPr txBox="1"/>
          <p:nvPr/>
        </p:nvSpPr>
        <p:spPr>
          <a:xfrm>
            <a:off x="2571736" y="5072074"/>
            <a:ext cx="6357982" cy="830997"/>
          </a:xfrm>
          <a:prstGeom prst="rect">
            <a:avLst/>
          </a:prstGeom>
          <a:solidFill>
            <a:schemeClr val="bg2"/>
          </a:solidFill>
          <a:ln>
            <a:solidFill>
              <a:srgbClr val="92D050"/>
            </a:solidFill>
          </a:ln>
        </p:spPr>
        <p:txBody>
          <a:bodyPr wrap="square" rtlCol="0">
            <a:spAutoFit/>
          </a:bodyPr>
          <a:lstStyle/>
          <a:p>
            <a:r>
              <a:rPr lang="ru-RU" sz="1200" i="1" dirty="0" smtClean="0"/>
              <a:t>- следует контролировать состояние мебели. Она должна быть устойчивой, надежно закрепленной, достаточно прочной. Если опекаемый ходит с трудом, он может опираться на край стола или на стул. Убедитесь, что при этом для него не будет риска падения;</a:t>
            </a:r>
            <a:endParaRPr lang="ru-RU" sz="12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04088"/>
            <a:ext cx="8258204" cy="1143000"/>
          </a:xfrm>
        </p:spPr>
        <p:txBody>
          <a:bodyPr>
            <a:noAutofit/>
          </a:bodyPr>
          <a:lstStyle/>
          <a:p>
            <a:pPr algn="ctr"/>
            <a:r>
              <a:rPr lang="ru-RU" sz="4000" b="1" dirty="0" smtClean="0"/>
              <a:t>Поощрение элементов                             самообслуживания.</a:t>
            </a:r>
            <a:endParaRPr lang="ru-RU" sz="4000" dirty="0"/>
          </a:p>
        </p:txBody>
      </p:sp>
      <p:sp>
        <p:nvSpPr>
          <p:cNvPr id="4" name="Загнутый угол 3"/>
          <p:cNvSpPr/>
          <p:nvPr/>
        </p:nvSpPr>
        <p:spPr>
          <a:xfrm>
            <a:off x="214282" y="1857364"/>
            <a:ext cx="8786874" cy="4786346"/>
          </a:xfrm>
          <a:prstGeom prst="foldedCorne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00034" y="2071678"/>
            <a:ext cx="8286808" cy="4678204"/>
          </a:xfrm>
          <a:prstGeom prst="rect">
            <a:avLst/>
          </a:prstGeom>
          <a:noFill/>
        </p:spPr>
        <p:txBody>
          <a:bodyPr wrap="square" rtlCol="0">
            <a:spAutoFit/>
          </a:bodyPr>
          <a:lstStyle/>
          <a:p>
            <a:r>
              <a:rPr lang="ru-RU" sz="1400" i="1" dirty="0" smtClean="0"/>
              <a:t>	Рекомендуется обеспечить Подопечному максимально возможную независимость, чтобы он смог сохранить самоуважение и чувство собственного достоинства. Помните, что пожилые люди очень ранимы. Поэтому не стоит конфликтовать, необходимо в любых ситуациях сохранять спокойствие и постоянно помнить о том, что в сложившейся ситуации виноват не Подопечный, а болезнь.</a:t>
            </a:r>
          </a:p>
          <a:p>
            <a:r>
              <a:rPr lang="ru-RU" sz="1400" i="1" dirty="0" smtClean="0"/>
              <a:t>	Следует постоянно находить занятия для Подопечного, давать ему несложные задания (сложные вызывают стресс и ухудшают состояние), создавать ситуации, в которых пожилой человек сможет проявить свои навыки и умения.</a:t>
            </a:r>
          </a:p>
          <a:p>
            <a:r>
              <a:rPr lang="ru-RU" sz="1400" i="1" dirty="0" smtClean="0"/>
              <a:t>	Разговаривать с Подопечным следует медленно и четко, в доброжелательном тоне. Важное внимание следует уделить созданию безопасности, так как из-за нарушения координации движений и потери памяти повышается риск травмирования. Рекомендуется проверить зрение и слух, при необходимости заказать более сильные очки или слуховой аппарат.</a:t>
            </a:r>
          </a:p>
          <a:p>
            <a:r>
              <a:rPr lang="ru-RU" sz="1400" i="1" dirty="0" smtClean="0"/>
              <a:t>	Часто Подопечные забывают о необходимости личной гигиены, теряют навыки простейших действий. В таком случае нужно Подопечному следует предложить помощь, но так, чтобы не задеть чувство личного достоинства. Если пожилой человек отказывается купаться, не стоит его заставлять, лучше подождать, пока он изменит свое решение.</a:t>
            </a:r>
          </a:p>
          <a:p>
            <a:r>
              <a:rPr lang="ru-RU" sz="1400" i="1" dirty="0" smtClean="0"/>
              <a:t>	Нередко пожилые люди не помнят, как одеваться. Поэтому рекомендуется всегда раскладывать одежду в определенном порядке. Лучше всего, чтобы она была на молнии или на липучках, а не на застежках. Следует предоставить возможность Подопечному одеваться самостоятельно и помогать только при необходимости.</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04088"/>
            <a:ext cx="8258204" cy="938962"/>
          </a:xfrm>
        </p:spPr>
        <p:txBody>
          <a:bodyPr>
            <a:noAutofit/>
          </a:bodyPr>
          <a:lstStyle/>
          <a:p>
            <a:pPr algn="ctr"/>
            <a:r>
              <a:rPr lang="ru-RU" sz="3200" b="1" dirty="0" smtClean="0"/>
              <a:t>Ориентация на потребности</a:t>
            </a:r>
            <a:r>
              <a:rPr lang="ru-RU" sz="3200" dirty="0" smtClean="0"/>
              <a:t/>
            </a:r>
            <a:br>
              <a:rPr lang="ru-RU" sz="3200" dirty="0" smtClean="0"/>
            </a:br>
            <a:r>
              <a:rPr lang="ru-RU" sz="3200" b="1" dirty="0" smtClean="0"/>
              <a:t> (одежда, обувь, средства личной гигиены).</a:t>
            </a:r>
            <a:r>
              <a:rPr lang="ru-RU" sz="3600" dirty="0" smtClean="0"/>
              <a:t/>
            </a:r>
            <a:br>
              <a:rPr lang="ru-RU" sz="3600" dirty="0" smtClean="0"/>
            </a:br>
            <a:endParaRPr lang="ru-RU" sz="3600" dirty="0"/>
          </a:p>
        </p:txBody>
      </p:sp>
      <p:pic>
        <p:nvPicPr>
          <p:cNvPr id="4" name="Рисунок 3" descr="depositphotos_16917853-stock-photo-toothbrushes-cosmetics-bottles-and-towel.jpg"/>
          <p:cNvPicPr>
            <a:picLocks noChangeAspect="1"/>
          </p:cNvPicPr>
          <p:nvPr/>
        </p:nvPicPr>
        <p:blipFill>
          <a:blip r:embed="rId2"/>
          <a:stretch>
            <a:fillRect/>
          </a:stretch>
        </p:blipFill>
        <p:spPr>
          <a:xfrm>
            <a:off x="142844" y="1571612"/>
            <a:ext cx="4030544" cy="4071966"/>
          </a:xfrm>
          <a:prstGeom prst="rect">
            <a:avLst/>
          </a:prstGeom>
        </p:spPr>
      </p:pic>
      <p:sp>
        <p:nvSpPr>
          <p:cNvPr id="5" name="TextBox 4"/>
          <p:cNvSpPr txBox="1"/>
          <p:nvPr/>
        </p:nvSpPr>
        <p:spPr>
          <a:xfrm>
            <a:off x="4214810" y="1071546"/>
            <a:ext cx="4714908" cy="5447645"/>
          </a:xfrm>
          <a:prstGeom prst="rect">
            <a:avLst/>
          </a:prstGeom>
          <a:noFill/>
        </p:spPr>
        <p:txBody>
          <a:bodyPr wrap="square" rtlCol="0">
            <a:spAutoFit/>
          </a:bodyPr>
          <a:lstStyle/>
          <a:p>
            <a:pPr algn="just"/>
            <a:r>
              <a:rPr lang="ru-RU" sz="1200" dirty="0" smtClean="0"/>
              <a:t>	Нижнее белье людей старше 60 лет должно быть из натуральных материалов, не иметь тугих резинок и обязательно  — чистым. Для этого меняют его не реже одного раза в сутки или по мере загрязнения. Верхняя одежда должна быть теплой и легкой. Рекомендуется пожилым людям ношение головного убора, соответствующего состоянию терморегуляции, температуре окружающей среды привычкам человека. Это предупреждает излишнюю потерю тепла, неблагоприятное воздействие солнечных лучей, помогает скрыть дефекты прически.					Обувь должна быть увеличенной полноты, на I-2 размера больше, чем в молодые годы. Застежка должна быть максимально простой и прочной. Обязательно применение супинаторов. В целом, одежда и обувь пожилого человека должны быть удобными, соответствующими тенденциям моды, скрывающими недостатки изменившейся фигуры.	На самом деле пожилые люди стараются как можно реже осуществлять гигиенические процедуры не из-за лени, а из-за того, что вода сильно травмирует их кожу. Со временем на ней стирается верхний защитный слой, поэтому она становится очень уязвимой и часто шелушится. 			С возрастом мышцы таза теряют свою эластичность, что вызывает в организме недержание продуктов жизнедеятельности (мочи и кала). По вполне понятным причинам данный процесс сопровождается неприятным запахом.	Параллельно с этим большинство людей в преклонном возрасте, плохо различают запахи, бывает, и вовсе не чувствуют их. Это связано с тем, что обоняние в пожилом возрасте сильно ухудшается.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439028"/>
          </a:xfrm>
        </p:spPr>
        <p:txBody>
          <a:bodyPr>
            <a:normAutofit fontScale="90000"/>
          </a:bodyPr>
          <a:lstStyle/>
          <a:p>
            <a:pPr algn="ctr"/>
            <a:r>
              <a:rPr lang="ru-RU" sz="4400" b="1" dirty="0" smtClean="0"/>
              <a:t>Основные принципы ухода и контроль за состоянием здоровья.</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142844" y="1785926"/>
          <a:ext cx="8786874" cy="4754880"/>
        </p:xfrm>
        <a:graphic>
          <a:graphicData uri="http://schemas.openxmlformats.org/drawingml/2006/table">
            <a:tbl>
              <a:tblPr firstRow="1" bandRow="1">
                <a:tableStyleId>{5C22544A-7EE6-4342-B048-85BDC9FD1C3A}</a:tableStyleId>
              </a:tblPr>
              <a:tblGrid>
                <a:gridCol w="1571636"/>
                <a:gridCol w="7215238"/>
              </a:tblGrid>
              <a:tr h="370840">
                <a:tc>
                  <a:txBody>
                    <a:bodyPr/>
                    <a:lstStyle/>
                    <a:p>
                      <a:pPr algn="ctr"/>
                      <a:r>
                        <a:rPr kumimoji="0" lang="ru-RU" sz="1600" b="1" kern="1200" dirty="0" smtClean="0">
                          <a:solidFill>
                            <a:schemeClr val="tx1"/>
                          </a:solidFill>
                          <a:latin typeface="+mn-lt"/>
                          <a:ea typeface="+mn-ea"/>
                          <a:cs typeface="+mn-cs"/>
                        </a:rPr>
                        <a:t>Артериальное давление </a:t>
                      </a:r>
                      <a:endParaRPr lang="ru-RU" sz="1600" b="1" dirty="0">
                        <a:solidFill>
                          <a:schemeClr val="tx1"/>
                        </a:solidFill>
                      </a:endParaRPr>
                    </a:p>
                  </a:txBody>
                  <a:tcPr>
                    <a:solidFill>
                      <a:schemeClr val="tx2">
                        <a:lumMod val="20000"/>
                        <a:lumOff val="80000"/>
                      </a:schemeClr>
                    </a:solidFill>
                  </a:tcPr>
                </a:tc>
                <a:tc>
                  <a:txBody>
                    <a:bodyPr/>
                    <a:lstStyle/>
                    <a:p>
                      <a:pPr algn="just"/>
                      <a:r>
                        <a:rPr kumimoji="0" lang="ru-RU" sz="1200" b="0" i="1" kern="1200" dirty="0" smtClean="0">
                          <a:solidFill>
                            <a:schemeClr val="tx1"/>
                          </a:solidFill>
                          <a:latin typeface="+mn-lt"/>
                          <a:ea typeface="+mn-ea"/>
                          <a:cs typeface="+mn-cs"/>
                        </a:rPr>
                        <a:t>(АД) определяют на плечевой артерии в положении подопечного лежа на спине или сидя в удобной позе. Манжету накладывают на плечо на уровне сердца, нижним ее краем – на 2 см выше локтевого сгиба. Манжета должна иметь такой размер, чтобы покрывать 2/3 бицепса. Далее в манжету нагнетают воздух до значений выше ожидаемого систолического АД. Затем давление в манжете постепенно снижают (со скоростью 2 мм </a:t>
                      </a:r>
                      <a:r>
                        <a:rPr kumimoji="0" lang="ru-RU" sz="1200" b="0" i="1" kern="1200" dirty="0" err="1" smtClean="0">
                          <a:solidFill>
                            <a:schemeClr val="tx1"/>
                          </a:solidFill>
                          <a:latin typeface="+mn-lt"/>
                          <a:ea typeface="+mn-ea"/>
                          <a:cs typeface="+mn-cs"/>
                        </a:rPr>
                        <a:t>рт.ст</a:t>
                      </a:r>
                      <a:r>
                        <a:rPr kumimoji="0" lang="ru-RU" sz="1200" b="0" i="1" kern="1200" dirty="0" smtClean="0">
                          <a:solidFill>
                            <a:schemeClr val="tx1"/>
                          </a:solidFill>
                          <a:latin typeface="+mn-lt"/>
                          <a:ea typeface="+mn-ea"/>
                          <a:cs typeface="+mn-cs"/>
                        </a:rPr>
                        <a:t>./с) и с помощью</a:t>
                      </a:r>
                    </a:p>
                    <a:p>
                      <a:pPr algn="just"/>
                      <a:r>
                        <a:rPr kumimoji="0" lang="ru-RU" sz="1200" b="0" i="1" kern="1200" dirty="0" smtClean="0">
                          <a:solidFill>
                            <a:schemeClr val="tx1"/>
                          </a:solidFill>
                          <a:latin typeface="+mn-lt"/>
                          <a:ea typeface="+mn-ea"/>
                          <a:cs typeface="+mn-cs"/>
                        </a:rPr>
                        <a:t>фонендоскопа выслушивают тоны сердца над плечевой артерией той же руки. Не следует сильно сдавливать артерию мембраной фонендоскопа. Давление, при котором будет выслушан первый тон сердца – систолическое АД. Давление, при котором тоны сердца больше не выслушивают – диастолическое АД. </a:t>
                      </a:r>
                      <a:endParaRPr lang="ru-RU" b="0" dirty="0">
                        <a:solidFill>
                          <a:schemeClr val="tx1"/>
                        </a:solidFill>
                      </a:endParaRPr>
                    </a:p>
                  </a:txBody>
                  <a:tcPr>
                    <a:solidFill>
                      <a:schemeClr val="tx2">
                        <a:lumMod val="20000"/>
                        <a:lumOff val="80000"/>
                      </a:schemeClr>
                    </a:solidFill>
                  </a:tcPr>
                </a:tc>
              </a:tr>
              <a:tr h="370840">
                <a:tc>
                  <a:txBody>
                    <a:bodyPr/>
                    <a:lstStyle/>
                    <a:p>
                      <a:pPr marL="0" algn="ctr" rtl="0" eaLnBrk="1" latinLnBrk="0" hangingPunct="1"/>
                      <a:r>
                        <a:rPr kumimoji="0" lang="ru-RU" sz="1600" b="1" kern="1200" dirty="0" smtClean="0">
                          <a:solidFill>
                            <a:schemeClr val="tx1"/>
                          </a:solidFill>
                          <a:latin typeface="+mn-lt"/>
                          <a:ea typeface="+mn-ea"/>
                          <a:cs typeface="+mn-cs"/>
                        </a:rPr>
                        <a:t>Определение пульса </a:t>
                      </a:r>
                    </a:p>
                  </a:txBody>
                  <a:tcPr>
                    <a:solidFill>
                      <a:schemeClr val="tx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i="1" kern="1200" dirty="0" smtClean="0">
                          <a:solidFill>
                            <a:schemeClr val="tx1"/>
                          </a:solidFill>
                          <a:latin typeface="+mn-lt"/>
                          <a:ea typeface="+mn-ea"/>
                          <a:cs typeface="+mn-cs"/>
                        </a:rPr>
                        <a:t>проводят с помощью секундомера (часы с секундной стрелкой), листа бумаги, ручки. Для определения пульса необходимо установить доверительные отношения с подопечным, объяснить цель и ход манипуляции, получить его согласие, вымыть и высушить руки, приготовить все необходимое, предложить занять удобное положение сидя (лежа).</a:t>
                      </a:r>
                    </a:p>
                  </a:txBody>
                  <a:tcPr>
                    <a:solidFill>
                      <a:schemeClr val="tx2">
                        <a:lumMod val="20000"/>
                        <a:lumOff val="80000"/>
                      </a:schemeClr>
                    </a:solidFill>
                  </a:tcPr>
                </a:tc>
              </a:tr>
              <a:tr h="370840">
                <a:tc>
                  <a:txBody>
                    <a:bodyPr/>
                    <a:lstStyle/>
                    <a:p>
                      <a:pPr marL="0" algn="ctr" rtl="0" eaLnBrk="1" latinLnBrk="0" hangingPunct="1"/>
                      <a:r>
                        <a:rPr kumimoji="0" lang="ru-RU" sz="1600" b="1" kern="1200" dirty="0" smtClean="0">
                          <a:solidFill>
                            <a:schemeClr val="tx1"/>
                          </a:solidFill>
                          <a:latin typeface="+mn-lt"/>
                          <a:ea typeface="+mn-ea"/>
                          <a:cs typeface="+mn-cs"/>
                        </a:rPr>
                        <a:t>Температура тела</a:t>
                      </a:r>
                    </a:p>
                  </a:txBody>
                  <a:tcPr>
                    <a:solidFill>
                      <a:schemeClr val="tx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i="1" kern="1200" dirty="0" smtClean="0">
                          <a:solidFill>
                            <a:schemeClr val="tx1"/>
                          </a:solidFill>
                          <a:latin typeface="+mn-lt"/>
                          <a:ea typeface="+mn-ea"/>
                          <a:cs typeface="+mn-cs"/>
                        </a:rPr>
                        <a:t>измеряют с помощью термометра тремя основными способами.</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i="1" kern="1200" dirty="0" smtClean="0">
                          <a:solidFill>
                            <a:schemeClr val="tx1"/>
                          </a:solidFill>
                          <a:latin typeface="+mn-lt"/>
                          <a:ea typeface="+mn-ea"/>
                          <a:cs typeface="+mn-cs"/>
                        </a:rPr>
                        <a:t>- При </a:t>
                      </a:r>
                      <a:r>
                        <a:rPr kumimoji="0" lang="ru-RU" sz="1200" b="0" i="1" kern="1200" dirty="0" err="1" smtClean="0">
                          <a:solidFill>
                            <a:schemeClr val="tx1"/>
                          </a:solidFill>
                          <a:latin typeface="+mn-lt"/>
                          <a:ea typeface="+mn-ea"/>
                          <a:cs typeface="+mn-cs"/>
                        </a:rPr>
                        <a:t>аксиллярном</a:t>
                      </a:r>
                      <a:r>
                        <a:rPr kumimoji="0" lang="ru-RU" sz="1200" b="0" i="1" kern="1200" dirty="0" smtClean="0">
                          <a:solidFill>
                            <a:schemeClr val="tx1"/>
                          </a:solidFill>
                          <a:latin typeface="+mn-lt"/>
                          <a:ea typeface="+mn-ea"/>
                          <a:cs typeface="+mn-cs"/>
                        </a:rPr>
                        <a:t> измерении (в подмышечной впадине) необходимо точно вложить термометр в подмышечную впадину (подмышечная впадина должна быть сухой, измерению не должны мешать детали одежды).</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i="1" kern="1200" dirty="0" smtClean="0">
                          <a:solidFill>
                            <a:schemeClr val="tx1"/>
                          </a:solidFill>
                          <a:latin typeface="+mn-lt"/>
                          <a:ea typeface="+mn-ea"/>
                          <a:cs typeface="+mn-cs"/>
                        </a:rPr>
                        <a:t>- Во время орального измерения (термометр кладут под язык) используют специальную конструкцию термометра (только для индивидуального пользования).</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i="1" kern="1200" dirty="0" smtClean="0">
                          <a:solidFill>
                            <a:schemeClr val="tx1"/>
                          </a:solidFill>
                          <a:latin typeface="+mn-lt"/>
                          <a:ea typeface="+mn-ea"/>
                          <a:cs typeface="+mn-cs"/>
                        </a:rPr>
                        <a:t>- В ходе ректального измерения (в прямой кишке) подопечный лежит на боку или на спине, а термометр смазывают, вводят вращающим движением в прямую кишку и удерживают рукой.</a:t>
                      </a:r>
                      <a:endParaRPr lang="ru-RU" dirty="0"/>
                    </a:p>
                  </a:txBody>
                  <a:tcPr>
                    <a:solidFill>
                      <a:schemeClr val="tx2">
                        <a:lumMod val="20000"/>
                        <a:lumOff val="80000"/>
                      </a:schemeClr>
                    </a:solidFill>
                  </a:tcPr>
                </a:tc>
              </a:tr>
              <a:tr h="370840">
                <a:tc>
                  <a:txBody>
                    <a:bodyPr/>
                    <a:lstStyle/>
                    <a:p>
                      <a:pPr marL="0" algn="ctr" rtl="0" eaLnBrk="1" latinLnBrk="0" hangingPunct="1"/>
                      <a:r>
                        <a:rPr kumimoji="0" lang="ru-RU" sz="1600" b="1" kern="1200" dirty="0" smtClean="0">
                          <a:solidFill>
                            <a:schemeClr val="tx1"/>
                          </a:solidFill>
                          <a:latin typeface="+mn-lt"/>
                          <a:ea typeface="+mn-ea"/>
                          <a:cs typeface="+mn-cs"/>
                        </a:rPr>
                        <a:t>Кожный покров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i="1" kern="1200" dirty="0" smtClean="0">
                          <a:solidFill>
                            <a:schemeClr val="tx1"/>
                          </a:solidFill>
                          <a:latin typeface="+mn-lt"/>
                          <a:ea typeface="+mn-ea"/>
                          <a:cs typeface="+mn-cs"/>
                        </a:rPr>
                        <a:t>Для предупреждения патологии кожи необходимы регулярное наблюдение за кожным покровом и правильный гигиенический уход за ним. Основные изменения кожного покрова связаны с потерей жидкости, которая находится внутри клеток и в межклеточном пространстве. </a:t>
                      </a:r>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369</TotalTime>
  <Words>2867</Words>
  <Application>Microsoft Office PowerPoint</Application>
  <PresentationFormat>Экран (4:3)</PresentationFormat>
  <Paragraphs>152</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Поток</vt:lpstr>
      <vt:lpstr>Геронтология-наука о старости  </vt:lpstr>
      <vt:lpstr>Специфические проблемы здоровья граждан пожилого возраста и инвалидов, в том числе страдающих психическими расстройствами</vt:lpstr>
      <vt:lpstr>Правила и этика общения с человеком пожилого возраста,  с человеком, имеющим различные формы инвалидности. </vt:lpstr>
      <vt:lpstr>Создание благоприятного психологического климата в приемной семье. </vt:lpstr>
      <vt:lpstr>Установление дружелюбной дистанции  между Помощником и Подопечным. </vt:lpstr>
      <vt:lpstr>Организация жилья</vt:lpstr>
      <vt:lpstr>Поощрение элементов                             самообслуживания.</vt:lpstr>
      <vt:lpstr>Ориентация на потребности  (одежда, обувь, средства личной гигиены). </vt:lpstr>
      <vt:lpstr>Основные принципы ухода и контроль за состоянием здоровья. </vt:lpstr>
      <vt:lpstr>Контроль за приемом лекарственных средств.</vt:lpstr>
      <vt:lpstr>Гигиена и средства малой реабилитации содействия гигиене. </vt:lpstr>
      <vt:lpstr>   Уход за полостью рта. </vt:lpstr>
      <vt:lpstr>Уход за зубными протезами.</vt:lpstr>
      <vt:lpstr>Уход за ушами.</vt:lpstr>
      <vt:lpstr>Уход за глазами.</vt:lpstr>
      <vt:lpstr>Уход за полостью носа.</vt:lpstr>
      <vt:lpstr>Уход за волосами. </vt:lpstr>
      <vt:lpstr>Бритье Подопечного.</vt:lpstr>
      <vt:lpstr>Уход за кожей лица.</vt:lpstr>
      <vt:lpstr>Гигиена рук.</vt:lpstr>
      <vt:lpstr>Мытье ног.</vt:lpstr>
      <vt:lpstr>Уход за гениталиями.</vt:lpstr>
      <vt:lpstr>Обеспечение рационального              и сбалансированного питания.</vt:lpstr>
      <vt:lpstr>Средства малой реабилитации при кормлении.</vt:lpstr>
      <vt:lpstr>Слайд 25</vt:lpstr>
      <vt:lpstr>Особенности приема пищи при нарушении глотания.</vt:lpstr>
      <vt:lpstr>Особенности приёма пищи  при различных видах и типах ограниченной мобильности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Понятия  «геронтология», «старение», «старость».</dc:title>
  <dc:creator>pcuser</dc:creator>
  <cp:lastModifiedBy>pcuser</cp:lastModifiedBy>
  <cp:revision>40</cp:revision>
  <dcterms:created xsi:type="dcterms:W3CDTF">2021-01-11T08:26:21Z</dcterms:created>
  <dcterms:modified xsi:type="dcterms:W3CDTF">2021-01-13T07:10:08Z</dcterms:modified>
</cp:coreProperties>
</file>